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284" r:id="rId2"/>
    <p:sldId id="300" r:id="rId3"/>
    <p:sldId id="301" r:id="rId4"/>
    <p:sldId id="302" r:id="rId5"/>
    <p:sldId id="303" r:id="rId6"/>
    <p:sldId id="304" r:id="rId7"/>
    <p:sldId id="305" r:id="rId8"/>
    <p:sldId id="306" r:id="rId9"/>
    <p:sldId id="286" r:id="rId10"/>
    <p:sldId id="307" r:id="rId11"/>
    <p:sldId id="293" r:id="rId12"/>
    <p:sldId id="294" r:id="rId13"/>
    <p:sldId id="295" r:id="rId14"/>
    <p:sldId id="298" r:id="rId15"/>
    <p:sldId id="299" r:id="rId16"/>
    <p:sldId id="287" r:id="rId17"/>
    <p:sldId id="308" r:id="rId18"/>
    <p:sldId id="312" r:id="rId19"/>
    <p:sldId id="309" r:id="rId20"/>
    <p:sldId id="310" r:id="rId21"/>
    <p:sldId id="314" r:id="rId22"/>
    <p:sldId id="311" r:id="rId23"/>
    <p:sldId id="315" r:id="rId24"/>
    <p:sldId id="313" r:id="rId25"/>
    <p:sldId id="316" r:id="rId26"/>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6" autoAdjust="0"/>
    <p:restoredTop sz="86350" autoAdjust="0"/>
  </p:normalViewPr>
  <p:slideViewPr>
    <p:cSldViewPr>
      <p:cViewPr varScale="1">
        <p:scale>
          <a:sx n="104" d="100"/>
          <a:sy n="104" d="100"/>
        </p:scale>
        <p:origin x="33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293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a:lstStyle/>
          <a:p>
            <a:fld id="{31555DB1-8736-42A3-B48D-2B08FB93332A}" type="datetimeFigureOut">
              <a:rPr lang="en-US" smtClean="0"/>
              <a:pPr/>
              <a:t>4/7/2014</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p>
            <a:fld id="{5400D380-E0D7-4EB1-B91E-BFCC7DA7F29D}" type="slidenum">
              <a:rPr lang="en-US" smtClean="0"/>
              <a:pPr/>
              <a:t>‹#›</a:t>
            </a:fld>
            <a:endParaRPr lang="en-US" dirty="0"/>
          </a:p>
        </p:txBody>
      </p:sp>
    </p:spTree>
    <p:extLst>
      <p:ext uri="{BB962C8B-B14F-4D97-AF65-F5344CB8AC3E}">
        <p14:creationId xmlns:p14="http://schemas.microsoft.com/office/powerpoint/2010/main" val="1599581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a:lstStyle/>
          <a:p>
            <a:fld id="{0BDB199F-A56C-4049-BA04-1447030960FF}" type="datetimeFigureOut">
              <a:rPr lang="en-US" smtClean="0"/>
              <a:pPr/>
              <a:t>4/7/2014</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p>
            <a:fld id="{B3A019F3-8596-4028-9847-CBD3A185B07A}" type="slidenum">
              <a:rPr lang="en-US" smtClean="0"/>
              <a:pPr/>
              <a:t>‹#›</a:t>
            </a:fld>
            <a:endParaRPr lang="en-US" dirty="0"/>
          </a:p>
        </p:txBody>
      </p:sp>
    </p:spTree>
    <p:extLst>
      <p:ext uri="{BB962C8B-B14F-4D97-AF65-F5344CB8AC3E}">
        <p14:creationId xmlns:p14="http://schemas.microsoft.com/office/powerpoint/2010/main" val="4615410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a:t>
            </a:fld>
            <a:endParaRPr lang="en-US" dirty="0"/>
          </a:p>
        </p:txBody>
      </p:sp>
    </p:spTree>
    <p:extLst>
      <p:ext uri="{BB962C8B-B14F-4D97-AF65-F5344CB8AC3E}">
        <p14:creationId xmlns:p14="http://schemas.microsoft.com/office/powerpoint/2010/main" val="885524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i="1" kern="1200" dirty="0" smtClean="0">
                <a:solidFill>
                  <a:schemeClr val="tx1"/>
                </a:solidFill>
                <a:effectLst/>
                <a:latin typeface="+mn-lt"/>
                <a:ea typeface="+mn-ea"/>
                <a:cs typeface="+mn-cs"/>
              </a:rPr>
              <a:t>Jane Goodall April 3</a:t>
            </a:r>
          </a:p>
          <a:p>
            <a:r>
              <a:rPr lang="en-US" sz="1100" b="0" i="1" kern="1200" dirty="0" smtClean="0">
                <a:solidFill>
                  <a:schemeClr val="tx1"/>
                </a:solidFill>
                <a:effectLst/>
                <a:latin typeface="+mn-lt"/>
                <a:ea typeface="+mn-ea"/>
                <a:cs typeface="+mn-cs"/>
              </a:rPr>
              <a:t/>
            </a:r>
            <a:br>
              <a:rPr lang="en-US" sz="1100" b="0" i="1" kern="1200" dirty="0" smtClean="0">
                <a:solidFill>
                  <a:schemeClr val="tx1"/>
                </a:solidFill>
                <a:effectLst/>
                <a:latin typeface="+mn-lt"/>
                <a:ea typeface="+mn-ea"/>
                <a:cs typeface="+mn-cs"/>
              </a:rPr>
            </a:br>
            <a:r>
              <a:rPr lang="en-US" sz="1100" b="0" kern="1200" dirty="0" smtClean="0">
                <a:solidFill>
                  <a:schemeClr val="tx1"/>
                </a:solidFill>
                <a:effectLst/>
                <a:latin typeface="+mn-lt"/>
                <a:ea typeface="+mn-ea"/>
                <a:cs typeface="+mn-cs"/>
              </a:rPr>
              <a:t>Julia Butterfly Hill (Feb 18)</a:t>
            </a:r>
            <a:endParaRPr lang="en-US" sz="1100" b="0" dirty="0" smtClean="0">
              <a:effectLst/>
            </a:endParaRPr>
          </a:p>
          <a:p>
            <a:r>
              <a:rPr lang="en-US" sz="1100" b="0" kern="1200" dirty="0" smtClean="0">
                <a:solidFill>
                  <a:schemeClr val="tx1"/>
                </a:solidFill>
                <a:effectLst/>
                <a:latin typeface="+mn-lt"/>
                <a:ea typeface="+mn-ea"/>
                <a:cs typeface="+mn-cs"/>
              </a:rPr>
              <a:t> </a:t>
            </a:r>
            <a:endParaRPr lang="en-US" sz="1100" b="0" dirty="0" smtClean="0">
              <a:effectLst/>
            </a:endParaRPr>
          </a:p>
          <a:p>
            <a:r>
              <a:rPr lang="en-US" sz="1100" b="0" i="1" kern="1200" dirty="0" smtClean="0">
                <a:solidFill>
                  <a:schemeClr val="tx1"/>
                </a:solidFill>
                <a:effectLst/>
                <a:latin typeface="+mn-lt"/>
                <a:ea typeface="+mn-ea"/>
                <a:cs typeface="+mn-cs"/>
              </a:rPr>
              <a:t>Who lived for 738 days and nights in a California redwood to protect it and surrounding trees from clear cutting.</a:t>
            </a:r>
            <a:endParaRPr lang="en-US" sz="1100" b="0" dirty="0" smtClean="0">
              <a:effectLst/>
            </a:endParaRPr>
          </a:p>
          <a:p>
            <a:r>
              <a:rPr lang="en-US" sz="1100" b="0" kern="1200" dirty="0" smtClean="0">
                <a:solidFill>
                  <a:schemeClr val="tx1"/>
                </a:solidFill>
                <a:effectLst/>
                <a:latin typeface="+mn-lt"/>
                <a:ea typeface="+mn-ea"/>
                <a:cs typeface="+mn-cs"/>
              </a:rPr>
              <a:t/>
            </a:r>
            <a:br>
              <a:rPr lang="en-US" sz="1100" b="0" kern="1200" dirty="0" smtClean="0">
                <a:solidFill>
                  <a:schemeClr val="tx1"/>
                </a:solidFill>
                <a:effectLst/>
                <a:latin typeface="+mn-lt"/>
                <a:ea typeface="+mn-ea"/>
                <a:cs typeface="+mn-cs"/>
              </a:rPr>
            </a:br>
            <a:endParaRPr lang="en-US" sz="1100" b="0" dirty="0" smtClean="0">
              <a:effectLst/>
            </a:endParaRPr>
          </a:p>
          <a:p>
            <a:r>
              <a:rPr lang="en-US" sz="1100" b="0" i="1" kern="1200" dirty="0" smtClean="0">
                <a:solidFill>
                  <a:schemeClr val="tx1"/>
                </a:solidFill>
                <a:effectLst/>
                <a:latin typeface="+mn-lt"/>
                <a:ea typeface="+mn-ea"/>
                <a:cs typeface="+mn-cs"/>
              </a:rPr>
              <a:t/>
            </a:r>
            <a:br>
              <a:rPr lang="en-US" sz="1100" b="0" i="1" kern="1200" dirty="0" smtClean="0">
                <a:solidFill>
                  <a:schemeClr val="tx1"/>
                </a:solidFill>
                <a:effectLst/>
                <a:latin typeface="+mn-lt"/>
                <a:ea typeface="+mn-ea"/>
                <a:cs typeface="+mn-cs"/>
              </a:rPr>
            </a:br>
            <a:r>
              <a:rPr lang="en-US" sz="1100" b="0" kern="1200" dirty="0" err="1" smtClean="0">
                <a:solidFill>
                  <a:schemeClr val="tx1"/>
                </a:solidFill>
                <a:effectLst/>
                <a:latin typeface="+mn-lt"/>
                <a:ea typeface="+mn-ea"/>
                <a:cs typeface="+mn-cs"/>
              </a:rPr>
              <a:t>Vandana</a:t>
            </a:r>
            <a:r>
              <a:rPr lang="en-US" sz="1100" b="0" kern="1200" dirty="0" smtClean="0">
                <a:solidFill>
                  <a:schemeClr val="tx1"/>
                </a:solidFill>
                <a:effectLst/>
                <a:latin typeface="+mn-lt"/>
                <a:ea typeface="+mn-ea"/>
                <a:cs typeface="+mn-cs"/>
              </a:rPr>
              <a:t> Shiva (Nov 5)</a:t>
            </a:r>
            <a:endParaRPr lang="en-US" sz="1100" b="0" dirty="0" smtClean="0">
              <a:effectLst/>
            </a:endParaRPr>
          </a:p>
          <a:p>
            <a:r>
              <a:rPr lang="en-US" sz="1100" b="0" kern="1200" dirty="0" smtClean="0">
                <a:solidFill>
                  <a:schemeClr val="tx1"/>
                </a:solidFill>
                <a:effectLst/>
                <a:latin typeface="+mn-lt"/>
                <a:ea typeface="+mn-ea"/>
                <a:cs typeface="+mn-cs"/>
              </a:rPr>
              <a:t> </a:t>
            </a:r>
            <a:endParaRPr lang="en-US" sz="1100" b="0" dirty="0" smtClean="0">
              <a:effectLst/>
            </a:endParaRPr>
          </a:p>
          <a:p>
            <a:r>
              <a:rPr lang="en-US" sz="1100" b="0" i="1" kern="1200" dirty="0" smtClean="0">
                <a:solidFill>
                  <a:schemeClr val="tx1"/>
                </a:solidFill>
                <a:effectLst/>
                <a:latin typeface="+mn-lt"/>
                <a:ea typeface="+mn-ea"/>
                <a:cs typeface="+mn-cs"/>
              </a:rPr>
              <a:t>Who struggles against </a:t>
            </a:r>
            <a:r>
              <a:rPr lang="en-US" sz="1100" b="0" i="1" kern="1200" dirty="0" err="1" smtClean="0">
                <a:solidFill>
                  <a:schemeClr val="tx1"/>
                </a:solidFill>
                <a:effectLst/>
                <a:latin typeface="+mn-lt"/>
                <a:ea typeface="+mn-ea"/>
                <a:cs typeface="+mn-cs"/>
              </a:rPr>
              <a:t>agri</a:t>
            </a:r>
            <a:r>
              <a:rPr lang="en-US" sz="1100" b="0" i="1" kern="1200" dirty="0" smtClean="0">
                <a:solidFill>
                  <a:schemeClr val="tx1"/>
                </a:solidFill>
                <a:effectLst/>
                <a:latin typeface="+mn-lt"/>
                <a:ea typeface="+mn-ea"/>
                <a:cs typeface="+mn-cs"/>
              </a:rPr>
              <a:t>-industry to protect the earth and the small farmers who depend on it.</a:t>
            </a:r>
            <a:br>
              <a:rPr lang="en-US" sz="1100" b="0" i="1" kern="1200" dirty="0" smtClean="0">
                <a:solidFill>
                  <a:schemeClr val="tx1"/>
                </a:solidFill>
                <a:effectLst/>
                <a:latin typeface="+mn-lt"/>
                <a:ea typeface="+mn-ea"/>
                <a:cs typeface="+mn-cs"/>
              </a:rPr>
            </a:br>
            <a:r>
              <a:rPr lang="en-US" sz="1100" b="0" dirty="0" smtClean="0"/>
              <a:t>Highlight:</a:t>
            </a:r>
            <a:r>
              <a:rPr lang="en-US" sz="1100" b="0" baseline="0" dirty="0" smtClean="0"/>
              <a:t>  Vandana Shiva</a:t>
            </a:r>
            <a:endParaRPr lang="en-US" sz="1100" b="0" dirty="0"/>
          </a:p>
        </p:txBody>
      </p:sp>
      <p:sp>
        <p:nvSpPr>
          <p:cNvPr id="4" name="Slide Number Placeholder 3"/>
          <p:cNvSpPr>
            <a:spLocks noGrp="1"/>
          </p:cNvSpPr>
          <p:nvPr>
            <p:ph type="sldNum" sz="quarter" idx="10"/>
          </p:nvPr>
        </p:nvSpPr>
        <p:spPr/>
        <p:txBody>
          <a:bodyPr/>
          <a:lstStyle/>
          <a:p>
            <a:fld id="{B3A019F3-8596-4028-9847-CBD3A185B07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7419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kern="1200" dirty="0" smtClean="0">
                <a:solidFill>
                  <a:schemeClr val="tx1"/>
                </a:solidFill>
                <a:effectLst/>
                <a:latin typeface="+mn-lt"/>
                <a:ea typeface="+mn-ea"/>
                <a:cs typeface="+mn-cs"/>
              </a:rPr>
              <a:t> </a:t>
            </a:r>
            <a:endParaRPr lang="en-US" sz="1100" b="0" dirty="0" smtClean="0">
              <a:effectLst/>
            </a:endParaRPr>
          </a:p>
          <a:p>
            <a:r>
              <a:rPr lang="en-US" sz="1100" b="0" kern="1200" dirty="0" smtClean="0">
                <a:solidFill>
                  <a:schemeClr val="tx1"/>
                </a:solidFill>
                <a:effectLst/>
                <a:latin typeface="+mn-lt"/>
                <a:ea typeface="+mn-ea"/>
                <a:cs typeface="+mn-cs"/>
              </a:rPr>
              <a:t>Margaret Hassan (April 18)</a:t>
            </a:r>
            <a:endParaRPr lang="en-US" sz="1100" b="0" dirty="0" smtClean="0">
              <a:effectLst/>
            </a:endParaRPr>
          </a:p>
          <a:p>
            <a:r>
              <a:rPr lang="en-US" sz="1100" b="0" kern="1200" dirty="0" smtClean="0">
                <a:solidFill>
                  <a:schemeClr val="tx1"/>
                </a:solidFill>
                <a:effectLst/>
                <a:latin typeface="+mn-lt"/>
                <a:ea typeface="+mn-ea"/>
                <a:cs typeface="+mn-cs"/>
              </a:rPr>
              <a:t> </a:t>
            </a:r>
            <a:endParaRPr lang="en-US" sz="1100" b="0" dirty="0" smtClean="0">
              <a:effectLst/>
            </a:endParaRPr>
          </a:p>
          <a:p>
            <a:r>
              <a:rPr lang="en-US" sz="1100" b="0" i="1" kern="1200" dirty="0" smtClean="0">
                <a:solidFill>
                  <a:schemeClr val="tx1"/>
                </a:solidFill>
                <a:effectLst/>
                <a:latin typeface="+mn-lt"/>
                <a:ea typeface="+mn-ea"/>
                <a:cs typeface="+mn-cs"/>
              </a:rPr>
              <a:t>Relief worker, head of Iraq CARE, murdered by jihadists.</a:t>
            </a:r>
            <a:endParaRPr lang="en-US" sz="1100" b="0" dirty="0" smtClean="0">
              <a:effectLst/>
            </a:endParaRPr>
          </a:p>
          <a:p>
            <a:r>
              <a:rPr lang="en-US" sz="1100" b="0" kern="1200" dirty="0" smtClean="0">
                <a:solidFill>
                  <a:schemeClr val="tx1"/>
                </a:solidFill>
                <a:effectLst/>
                <a:latin typeface="+mn-lt"/>
                <a:ea typeface="+mn-ea"/>
                <a:cs typeface="+mn-cs"/>
              </a:rPr>
              <a:t>Amy </a:t>
            </a:r>
            <a:r>
              <a:rPr lang="en-US" sz="1100" b="0" kern="1200" dirty="0" err="1" smtClean="0">
                <a:solidFill>
                  <a:schemeClr val="tx1"/>
                </a:solidFill>
                <a:effectLst/>
                <a:latin typeface="+mn-lt"/>
                <a:ea typeface="+mn-ea"/>
                <a:cs typeface="+mn-cs"/>
              </a:rPr>
              <a:t>Biehl</a:t>
            </a:r>
            <a:r>
              <a:rPr lang="en-US" sz="1100" b="0" kern="1200" dirty="0" smtClean="0">
                <a:solidFill>
                  <a:schemeClr val="tx1"/>
                </a:solidFill>
                <a:effectLst/>
                <a:latin typeface="+mn-lt"/>
                <a:ea typeface="+mn-ea"/>
                <a:cs typeface="+mn-cs"/>
              </a:rPr>
              <a:t> (April 26)</a:t>
            </a:r>
            <a:br>
              <a:rPr lang="en-US" sz="1100" b="0" kern="1200" dirty="0" smtClean="0">
                <a:solidFill>
                  <a:schemeClr val="tx1"/>
                </a:solidFill>
                <a:effectLst/>
                <a:latin typeface="+mn-lt"/>
                <a:ea typeface="+mn-ea"/>
                <a:cs typeface="+mn-cs"/>
              </a:rPr>
            </a:br>
            <a:endParaRPr lang="en-US" sz="1100" b="0" dirty="0" smtClean="0">
              <a:effectLst/>
            </a:endParaRPr>
          </a:p>
          <a:p>
            <a:r>
              <a:rPr lang="en-US" sz="1100" b="0" i="1" kern="1200" dirty="0" smtClean="0">
                <a:solidFill>
                  <a:schemeClr val="tx1"/>
                </a:solidFill>
                <a:effectLst/>
                <a:latin typeface="+mn-lt"/>
                <a:ea typeface="+mn-ea"/>
                <a:cs typeface="+mn-cs"/>
              </a:rPr>
              <a:t>Murdered in South Africa while working for women’s rights.</a:t>
            </a:r>
            <a:endParaRPr lang="en-US" sz="1100" b="0" dirty="0" smtClean="0">
              <a:effectLst/>
            </a:endParaRPr>
          </a:p>
          <a:p>
            <a:r>
              <a:rPr lang="en-US" sz="1100" b="0" kern="1200" dirty="0" smtClean="0">
                <a:solidFill>
                  <a:schemeClr val="tx1"/>
                </a:solidFill>
                <a:effectLst/>
                <a:latin typeface="+mn-lt"/>
                <a:ea typeface="+mn-ea"/>
                <a:cs typeface="+mn-cs"/>
              </a:rPr>
              <a:t/>
            </a:r>
            <a:br>
              <a:rPr lang="en-US" sz="1100" b="0" kern="1200" dirty="0" smtClean="0">
                <a:solidFill>
                  <a:schemeClr val="tx1"/>
                </a:solidFill>
                <a:effectLst/>
                <a:latin typeface="+mn-lt"/>
                <a:ea typeface="+mn-ea"/>
                <a:cs typeface="+mn-cs"/>
              </a:rPr>
            </a:br>
            <a:r>
              <a:rPr lang="en-US" sz="1100" b="0" kern="1200" dirty="0" err="1" smtClean="0">
                <a:solidFill>
                  <a:schemeClr val="tx1"/>
                </a:solidFill>
                <a:effectLst/>
                <a:latin typeface="+mn-lt"/>
                <a:ea typeface="+mn-ea"/>
                <a:cs typeface="+mn-cs"/>
              </a:rPr>
              <a:t>Nhat</a:t>
            </a:r>
            <a:r>
              <a:rPr lang="en-US" sz="1100" b="0" kern="1200" dirty="0" smtClean="0">
                <a:solidFill>
                  <a:schemeClr val="tx1"/>
                </a:solidFill>
                <a:effectLst/>
                <a:latin typeface="+mn-lt"/>
                <a:ea typeface="+mn-ea"/>
                <a:cs typeface="+mn-cs"/>
              </a:rPr>
              <a:t> Chi Mai (May 16)</a:t>
            </a:r>
            <a:endParaRPr lang="en-US" sz="1100" b="0" dirty="0" smtClean="0">
              <a:effectLst/>
            </a:endParaRPr>
          </a:p>
          <a:p>
            <a:r>
              <a:rPr lang="en-US" sz="1100" b="0" i="1" kern="1200" dirty="0" smtClean="0">
                <a:solidFill>
                  <a:schemeClr val="tx1"/>
                </a:solidFill>
                <a:effectLst/>
                <a:latin typeface="+mn-lt"/>
                <a:ea typeface="+mn-ea"/>
                <a:cs typeface="+mn-cs"/>
              </a:rPr>
              <a:t/>
            </a:r>
            <a:br>
              <a:rPr lang="en-US" sz="1100" b="0" i="1" kern="1200" dirty="0" smtClean="0">
                <a:solidFill>
                  <a:schemeClr val="tx1"/>
                </a:solidFill>
                <a:effectLst/>
                <a:latin typeface="+mn-lt"/>
                <a:ea typeface="+mn-ea"/>
                <a:cs typeface="+mn-cs"/>
              </a:rPr>
            </a:br>
            <a:r>
              <a:rPr lang="en-US" sz="1100" b="0" i="1" kern="1200" dirty="0" smtClean="0">
                <a:solidFill>
                  <a:schemeClr val="tx1"/>
                </a:solidFill>
                <a:effectLst/>
                <a:latin typeface="+mn-lt"/>
                <a:ea typeface="+mn-ea"/>
                <a:cs typeface="+mn-cs"/>
              </a:rPr>
              <a:t>Vietnamese Buddhist nun who self-immolated to protest the war.</a:t>
            </a:r>
            <a:endParaRPr lang="en-US" sz="1100" b="0" dirty="0" smtClean="0">
              <a:effectLst/>
            </a:endParaRPr>
          </a:p>
          <a:p>
            <a:r>
              <a:rPr lang="en-US" sz="1100" b="0" i="1" kern="1200" dirty="0" smtClean="0">
                <a:solidFill>
                  <a:schemeClr val="tx1"/>
                </a:solidFill>
                <a:effectLst/>
                <a:latin typeface="+mn-lt"/>
                <a:ea typeface="+mn-ea"/>
                <a:cs typeface="+mn-cs"/>
              </a:rPr>
              <a:t> </a:t>
            </a:r>
            <a:endParaRPr lang="en-US" sz="1100" b="0" dirty="0" smtClean="0">
              <a:effectLst/>
            </a:endParaRPr>
          </a:p>
        </p:txBody>
      </p:sp>
      <p:sp>
        <p:nvSpPr>
          <p:cNvPr id="4" name="Slide Number Placeholder 3"/>
          <p:cNvSpPr>
            <a:spLocks noGrp="1"/>
          </p:cNvSpPr>
          <p:nvPr>
            <p:ph type="sldNum" sz="quarter" idx="10"/>
          </p:nvPr>
        </p:nvSpPr>
        <p:spPr/>
        <p:txBody>
          <a:bodyPr/>
          <a:lstStyle/>
          <a:p>
            <a:fld id="{B3A019F3-8596-4028-9847-CBD3A185B07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74194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100" b="0" kern="1200" dirty="0" smtClean="0">
                <a:solidFill>
                  <a:schemeClr val="tx1"/>
                </a:solidFill>
                <a:effectLst/>
                <a:latin typeface="+mn-lt"/>
                <a:ea typeface="+mn-ea"/>
                <a:cs typeface="+mn-cs"/>
              </a:rPr>
              <a:t/>
            </a:r>
            <a:br>
              <a:rPr lang="fr-FR" sz="1100" b="0" kern="1200" dirty="0" smtClean="0">
                <a:solidFill>
                  <a:schemeClr val="tx1"/>
                </a:solidFill>
                <a:effectLst/>
                <a:latin typeface="+mn-lt"/>
                <a:ea typeface="+mn-ea"/>
                <a:cs typeface="+mn-cs"/>
              </a:rPr>
            </a:br>
            <a:r>
              <a:rPr lang="en-US" sz="1100" b="0" kern="1200" dirty="0" smtClean="0">
                <a:solidFill>
                  <a:schemeClr val="tx1"/>
                </a:solidFill>
                <a:effectLst/>
                <a:latin typeface="+mn-lt"/>
                <a:ea typeface="+mn-ea"/>
                <a:cs typeface="+mn-cs"/>
              </a:rPr>
              <a:t> Edith Stein October 12</a:t>
            </a:r>
          </a:p>
          <a:p>
            <a:endParaRPr lang="en-US" sz="1100" b="0" kern="1200" dirty="0" smtClean="0">
              <a:solidFill>
                <a:schemeClr val="tx1"/>
              </a:solidFill>
              <a:effectLst/>
              <a:latin typeface="+mn-lt"/>
              <a:ea typeface="+mn-ea"/>
              <a:cs typeface="+mn-cs"/>
            </a:endParaRPr>
          </a:p>
          <a:p>
            <a:r>
              <a:rPr lang="en-US" sz="1100" b="0" dirty="0" smtClean="0">
                <a:effectLst/>
              </a:rPr>
              <a:t>Catherine</a:t>
            </a:r>
            <a:r>
              <a:rPr lang="en-US" sz="1100" b="0" baseline="0" dirty="0" smtClean="0">
                <a:effectLst/>
              </a:rPr>
              <a:t> August 17</a:t>
            </a:r>
          </a:p>
          <a:p>
            <a:endParaRPr lang="en-US" sz="1100" b="0" baseline="0" dirty="0" smtClean="0">
              <a:effectLst/>
            </a:endParaRPr>
          </a:p>
          <a:p>
            <a:r>
              <a:rPr lang="en-US" sz="1100" b="0" baseline="0" dirty="0" smtClean="0">
                <a:effectLst/>
              </a:rPr>
              <a:t>Julia Hernandez January 23</a:t>
            </a:r>
            <a:endParaRPr lang="en-US" sz="1100" b="0" dirty="0" smtClean="0">
              <a:effectLst/>
            </a:endParaRPr>
          </a:p>
        </p:txBody>
      </p:sp>
      <p:sp>
        <p:nvSpPr>
          <p:cNvPr id="4" name="Slide Number Placeholder 3"/>
          <p:cNvSpPr>
            <a:spLocks noGrp="1"/>
          </p:cNvSpPr>
          <p:nvPr>
            <p:ph type="sldNum" sz="quarter" idx="10"/>
          </p:nvPr>
        </p:nvSpPr>
        <p:spPr/>
        <p:txBody>
          <a:bodyPr/>
          <a:lstStyle/>
          <a:p>
            <a:fld id="{B3A019F3-8596-4028-9847-CBD3A185B07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74194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0"/>
              </a:spcBef>
              <a:spcAft>
                <a:spcPts val="0"/>
              </a:spcAft>
            </a:pPr>
            <a:endParaRPr lang="en-US" sz="1200" dirty="0" smtClean="0">
              <a:effectLst/>
              <a:latin typeface="+mn-lt"/>
              <a:ea typeface="Calibri"/>
              <a:cs typeface="Arial"/>
            </a:endParaRPr>
          </a:p>
          <a:p>
            <a:pPr marL="0" marR="0">
              <a:spcBef>
                <a:spcPts val="0"/>
              </a:spcBef>
              <a:spcAft>
                <a:spcPts val="0"/>
              </a:spcAft>
            </a:pPr>
            <a:r>
              <a:rPr lang="en-US" sz="1200" dirty="0" smtClean="0">
                <a:effectLst/>
                <a:latin typeface="+mn-lt"/>
                <a:ea typeface="Calibri"/>
                <a:cs typeface="Arial"/>
              </a:rPr>
              <a:t> </a:t>
            </a:r>
          </a:p>
          <a:p>
            <a:pPr marL="0" marR="0">
              <a:spcBef>
                <a:spcPts val="0"/>
              </a:spcBef>
              <a:spcAft>
                <a:spcPts val="0"/>
              </a:spcAft>
            </a:pPr>
            <a:r>
              <a:rPr lang="en-US" sz="1200" dirty="0" smtClean="0">
                <a:effectLst/>
                <a:latin typeface="+mn-lt"/>
                <a:ea typeface="Calibri"/>
                <a:cs typeface="Arial"/>
              </a:rPr>
              <a:t> </a:t>
            </a:r>
          </a:p>
          <a:p>
            <a:pPr marL="0" marR="0">
              <a:spcBef>
                <a:spcPts val="0"/>
              </a:spcBef>
              <a:spcAft>
                <a:spcPts val="0"/>
              </a:spcAft>
            </a:pPr>
            <a:r>
              <a:rPr lang="en-US" sz="1200" dirty="0" smtClean="0">
                <a:effectLst/>
                <a:latin typeface="+mn-lt"/>
                <a:ea typeface="Calibri"/>
                <a:cs typeface="Arial"/>
              </a:rPr>
              <a:t>Alice Walker (Feb 9)</a:t>
            </a:r>
          </a:p>
          <a:p>
            <a:pPr marL="0" marR="0">
              <a:spcBef>
                <a:spcPts val="0"/>
              </a:spcBef>
              <a:spcAft>
                <a:spcPts val="0"/>
              </a:spcAft>
            </a:pPr>
            <a:r>
              <a:rPr lang="en-US" sz="1200" dirty="0" smtClean="0">
                <a:effectLst/>
                <a:latin typeface="+mn-lt"/>
                <a:ea typeface="Calibri"/>
                <a:cs typeface="Arial"/>
              </a:rPr>
              <a:t>She believes the lives of all sentient beings are sacred.</a:t>
            </a:r>
          </a:p>
          <a:p>
            <a:pPr marL="0" marR="0">
              <a:spcBef>
                <a:spcPts val="0"/>
              </a:spcBef>
              <a:spcAft>
                <a:spcPts val="0"/>
              </a:spcAft>
            </a:pPr>
            <a:endParaRPr lang="en-US" sz="1200" dirty="0" smtClean="0">
              <a:effectLst/>
              <a:latin typeface="+mn-lt"/>
              <a:ea typeface="Calibri"/>
              <a:cs typeface="Arial"/>
            </a:endParaRPr>
          </a:p>
          <a:p>
            <a:pPr marL="0" marR="0">
              <a:spcBef>
                <a:spcPts val="0"/>
              </a:spcBef>
              <a:spcAft>
                <a:spcPts val="0"/>
              </a:spcAft>
            </a:pPr>
            <a:r>
              <a:rPr lang="en-US" sz="1200" dirty="0" smtClean="0">
                <a:effectLst/>
                <a:latin typeface="+mn-lt"/>
                <a:ea typeface="Calibri"/>
                <a:cs typeface="Arial"/>
              </a:rPr>
              <a:t>Lillian Smith September</a:t>
            </a:r>
            <a:r>
              <a:rPr lang="en-US" sz="1200" baseline="0" dirty="0" smtClean="0">
                <a:effectLst/>
                <a:latin typeface="+mn-lt"/>
                <a:ea typeface="Calibri"/>
                <a:cs typeface="Arial"/>
              </a:rPr>
              <a:t> 28</a:t>
            </a:r>
          </a:p>
          <a:p>
            <a:pPr marL="0" marR="0">
              <a:spcBef>
                <a:spcPts val="0"/>
              </a:spcBef>
              <a:spcAft>
                <a:spcPts val="0"/>
              </a:spcAft>
            </a:pPr>
            <a:endParaRPr lang="en-US" sz="1200" baseline="0" dirty="0" smtClean="0">
              <a:effectLst/>
              <a:latin typeface="+mn-lt"/>
              <a:ea typeface="Calibri"/>
              <a:cs typeface="Arial"/>
            </a:endParaRPr>
          </a:p>
          <a:p>
            <a:pPr marL="0" marR="0">
              <a:spcBef>
                <a:spcPts val="0"/>
              </a:spcBef>
              <a:spcAft>
                <a:spcPts val="0"/>
              </a:spcAft>
            </a:pPr>
            <a:r>
              <a:rPr lang="en-US" sz="1200" baseline="0" dirty="0" smtClean="0">
                <a:effectLst/>
                <a:latin typeface="+mn-lt"/>
                <a:ea typeface="Calibri"/>
                <a:cs typeface="Arial"/>
              </a:rPr>
              <a:t>Simone Weil,  Feb. 26</a:t>
            </a:r>
            <a:endParaRPr lang="en-US" sz="1200" dirty="0" smtClean="0">
              <a:effectLst/>
              <a:latin typeface="+mn-lt"/>
              <a:ea typeface="Calibri"/>
              <a:cs typeface="Arial"/>
            </a:endParaRPr>
          </a:p>
          <a:p>
            <a:pPr marL="0" marR="0">
              <a:spcBef>
                <a:spcPts val="0"/>
              </a:spcBef>
              <a:spcAft>
                <a:spcPts val="0"/>
              </a:spcAft>
            </a:pPr>
            <a:r>
              <a:rPr lang="en-US" sz="1200" dirty="0" smtClean="0">
                <a:effectLst/>
                <a:latin typeface="+mn-lt"/>
                <a:ea typeface="Calibri"/>
                <a:cs typeface="Arial"/>
              </a:rPr>
              <a:t> </a:t>
            </a:r>
          </a:p>
        </p:txBody>
      </p:sp>
      <p:sp>
        <p:nvSpPr>
          <p:cNvPr id="4" name="Slide Number Placeholder 3"/>
          <p:cNvSpPr>
            <a:spLocks noGrp="1"/>
          </p:cNvSpPr>
          <p:nvPr>
            <p:ph type="sldNum" sz="quarter" idx="10"/>
          </p:nvPr>
        </p:nvSpPr>
        <p:spPr/>
        <p:txBody>
          <a:bodyPr/>
          <a:lstStyle/>
          <a:p>
            <a:fld id="{B3A019F3-8596-4028-9847-CBD3A185B07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7419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Peace and Justice are intimately linked</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Violence is a violation</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Indiscriminate</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Corrupts anyone who engages violence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Peace does not mean conflicts magically disappear</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Peace is both</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External (state of concord)</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Internal (state of tranquility)</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What links us with peacemakers is a shared desire to be “instruments of peace</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This year’s worth of peacemaker stories helps us sustain this desire</a:t>
            </a:r>
          </a:p>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Our hope in writing this book was that there was one person, one life, one quote, one story that would start everyone on the journey of making peace.  Many people may consider this journey too idealistic or unrealistic.  But as Indian born philosopher </a:t>
            </a:r>
            <a:r>
              <a:rPr kumimoji="0" lang="en-US" sz="2000" b="0" i="0" u="none" strike="noStrike" kern="1200" cap="none" spc="0" normalizeH="0" baseline="0" noProof="0" dirty="0" err="1" smtClean="0">
                <a:ln>
                  <a:noFill/>
                </a:ln>
                <a:solidFill>
                  <a:prstClr val="black"/>
                </a:solidFill>
                <a:effectLst/>
                <a:uLnTx/>
                <a:uFillTx/>
                <a:latin typeface="+mn-lt"/>
                <a:ea typeface="+mn-ea"/>
                <a:cs typeface="+mn-cs"/>
              </a:rPr>
              <a:t>Satish</a:t>
            </a:r>
            <a:r>
              <a:rPr kumimoji="0" lang="en-US" sz="2000" b="0" i="0" u="none" strike="noStrike" kern="1200" cap="none" spc="0" normalizeH="0" baseline="0" noProof="0" dirty="0" smtClean="0">
                <a:ln>
                  <a:noFill/>
                </a:ln>
                <a:solidFill>
                  <a:prstClr val="black"/>
                </a:solidFill>
                <a:effectLst/>
                <a:uLnTx/>
                <a:uFillTx/>
                <a:latin typeface="+mn-lt"/>
                <a:ea typeface="+mn-ea"/>
                <a:cs typeface="+mn-cs"/>
              </a:rPr>
              <a:t> Kumar has said:   Look at what realists have done for us.  They have led us  to war and climate change, poverty on an unimaginable scale, and wholesale ecological destruction. Half of humanity goes to bed hungry because of all the realistic leaders in the world.</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1" indent="4572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16</a:t>
            </a:fld>
            <a:endParaRPr lang="en-US" dirty="0"/>
          </a:p>
        </p:txBody>
      </p:sp>
    </p:spTree>
    <p:extLst>
      <p:ext uri="{BB962C8B-B14F-4D97-AF65-F5344CB8AC3E}">
        <p14:creationId xmlns:p14="http://schemas.microsoft.com/office/powerpoint/2010/main" val="129900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 using some</a:t>
            </a:r>
            <a:r>
              <a:rPr lang="en-US" baseline="0" dirty="0" smtClean="0"/>
              <a:t> ideas from The Nonviolent life for our exercises this afternoon.</a:t>
            </a:r>
          </a:p>
          <a:p>
            <a:endParaRPr lang="en-US" baseline="0" dirty="0" smtClean="0"/>
          </a:p>
          <a:p>
            <a:r>
              <a:rPr lang="en-US" baseline="0" dirty="0" smtClean="0"/>
              <a:t>The Many Sides of Peace is a far more radical work, but I highly recommend it.</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17</a:t>
            </a:fld>
            <a:endParaRPr lang="en-US" dirty="0"/>
          </a:p>
        </p:txBody>
      </p:sp>
    </p:spTree>
    <p:extLst>
      <p:ext uri="{BB962C8B-B14F-4D97-AF65-F5344CB8AC3E}">
        <p14:creationId xmlns:p14="http://schemas.microsoft.com/office/powerpoint/2010/main" val="129900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 using some</a:t>
            </a:r>
            <a:r>
              <a:rPr lang="en-US" baseline="0" dirty="0" smtClean="0"/>
              <a:t> ideas from The Nonviolent life for our exercises this afternoon.</a:t>
            </a:r>
          </a:p>
          <a:p>
            <a:endParaRPr lang="en-US" baseline="0" dirty="0" smtClean="0"/>
          </a:p>
          <a:p>
            <a:r>
              <a:rPr lang="en-US" baseline="0" dirty="0" smtClean="0"/>
              <a:t>The Many Sides of Peace is a far more radical work, but I highly recommend it.</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18</a:t>
            </a:fld>
            <a:endParaRPr lang="en-US" dirty="0"/>
          </a:p>
        </p:txBody>
      </p:sp>
    </p:spTree>
    <p:extLst>
      <p:ext uri="{BB962C8B-B14F-4D97-AF65-F5344CB8AC3E}">
        <p14:creationId xmlns:p14="http://schemas.microsoft.com/office/powerpoint/2010/main" val="336805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 using some</a:t>
            </a:r>
            <a:r>
              <a:rPr lang="en-US" baseline="0" dirty="0" smtClean="0"/>
              <a:t> ideas from The Nonviolent life for our exercises this afternoon.</a:t>
            </a:r>
          </a:p>
          <a:p>
            <a:endParaRPr lang="en-US" baseline="0" dirty="0" smtClean="0"/>
          </a:p>
          <a:p>
            <a:r>
              <a:rPr lang="en-US" baseline="0" dirty="0" smtClean="0"/>
              <a:t>The Many Sides of Peace is a far more radical work, but I highly recommend it.</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19</a:t>
            </a:fld>
            <a:endParaRPr lang="en-US" dirty="0"/>
          </a:p>
        </p:txBody>
      </p:sp>
    </p:spTree>
    <p:extLst>
      <p:ext uri="{BB962C8B-B14F-4D97-AF65-F5344CB8AC3E}">
        <p14:creationId xmlns:p14="http://schemas.microsoft.com/office/powerpoint/2010/main" val="37084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 using some</a:t>
            </a:r>
            <a:r>
              <a:rPr lang="en-US" baseline="0" dirty="0" smtClean="0"/>
              <a:t> ideas from The Nonviolent life for our exercises this afternoon.</a:t>
            </a:r>
          </a:p>
          <a:p>
            <a:endParaRPr lang="en-US" baseline="0" dirty="0" smtClean="0"/>
          </a:p>
          <a:p>
            <a:r>
              <a:rPr lang="en-US" baseline="0" dirty="0" smtClean="0"/>
              <a:t>The Many Sides of Peace is a far more radical work, but I highly recommend it.</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20</a:t>
            </a:fld>
            <a:endParaRPr lang="en-US" dirty="0"/>
          </a:p>
        </p:txBody>
      </p:sp>
    </p:spTree>
    <p:extLst>
      <p:ext uri="{BB962C8B-B14F-4D97-AF65-F5344CB8AC3E}">
        <p14:creationId xmlns:p14="http://schemas.microsoft.com/office/powerpoint/2010/main" val="3181986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 using some</a:t>
            </a:r>
            <a:r>
              <a:rPr lang="en-US" baseline="0" dirty="0" smtClean="0"/>
              <a:t> ideas from The Nonviolent life for our exercises this afternoon.</a:t>
            </a:r>
          </a:p>
          <a:p>
            <a:endParaRPr lang="en-US" baseline="0" dirty="0" smtClean="0"/>
          </a:p>
          <a:p>
            <a:r>
              <a:rPr lang="en-US" baseline="0" dirty="0" smtClean="0"/>
              <a:t>The Many Sides of Peace is a far more radical work, but I highly recommend it.</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21</a:t>
            </a:fld>
            <a:endParaRPr lang="en-US" dirty="0"/>
          </a:p>
        </p:txBody>
      </p:sp>
    </p:spTree>
    <p:extLst>
      <p:ext uri="{BB962C8B-B14F-4D97-AF65-F5344CB8AC3E}">
        <p14:creationId xmlns:p14="http://schemas.microsoft.com/office/powerpoint/2010/main" val="3071574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A019F3-8596-4028-9847-CBD3A185B07A}" type="slidenum">
              <a:rPr lang="en-US" smtClean="0"/>
              <a:pPr/>
              <a:t>4</a:t>
            </a:fld>
            <a:endParaRPr lang="en-US" dirty="0"/>
          </a:p>
        </p:txBody>
      </p:sp>
    </p:spTree>
    <p:extLst>
      <p:ext uri="{BB962C8B-B14F-4D97-AF65-F5344CB8AC3E}">
        <p14:creationId xmlns:p14="http://schemas.microsoft.com/office/powerpoint/2010/main" val="3685647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 using some</a:t>
            </a:r>
            <a:r>
              <a:rPr lang="en-US" baseline="0" dirty="0" smtClean="0"/>
              <a:t> ideas from The Nonviolent life for our exercises this afternoon.</a:t>
            </a:r>
          </a:p>
          <a:p>
            <a:endParaRPr lang="en-US" baseline="0" dirty="0" smtClean="0"/>
          </a:p>
          <a:p>
            <a:r>
              <a:rPr lang="en-US" baseline="0" dirty="0" smtClean="0"/>
              <a:t>The Many Sides of Peace is a far more radical work, but I highly recommend it.</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22</a:t>
            </a:fld>
            <a:endParaRPr lang="en-US" dirty="0"/>
          </a:p>
        </p:txBody>
      </p:sp>
    </p:spTree>
    <p:extLst>
      <p:ext uri="{BB962C8B-B14F-4D97-AF65-F5344CB8AC3E}">
        <p14:creationId xmlns:p14="http://schemas.microsoft.com/office/powerpoint/2010/main" val="1001652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 using some</a:t>
            </a:r>
            <a:r>
              <a:rPr lang="en-US" baseline="0" dirty="0" smtClean="0"/>
              <a:t> ideas from The Nonviolent life for our exercises this afternoon.</a:t>
            </a:r>
          </a:p>
          <a:p>
            <a:endParaRPr lang="en-US" baseline="0" dirty="0" smtClean="0"/>
          </a:p>
          <a:p>
            <a:r>
              <a:rPr lang="en-US" baseline="0" dirty="0" smtClean="0"/>
              <a:t>The Many Sides of Peace is a far more radical work, but I highly recommend it.</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23</a:t>
            </a:fld>
            <a:endParaRPr lang="en-US" dirty="0"/>
          </a:p>
        </p:txBody>
      </p:sp>
    </p:spTree>
    <p:extLst>
      <p:ext uri="{BB962C8B-B14F-4D97-AF65-F5344CB8AC3E}">
        <p14:creationId xmlns:p14="http://schemas.microsoft.com/office/powerpoint/2010/main" val="1527979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 using some</a:t>
            </a:r>
            <a:r>
              <a:rPr lang="en-US" baseline="0" dirty="0" smtClean="0"/>
              <a:t> ideas from The Nonviolent life for our exercises this afternoon.</a:t>
            </a:r>
          </a:p>
          <a:p>
            <a:endParaRPr lang="en-US" baseline="0" dirty="0" smtClean="0"/>
          </a:p>
          <a:p>
            <a:r>
              <a:rPr lang="en-US" baseline="0" dirty="0" smtClean="0"/>
              <a:t>The Many Sides of Peace is a far more radical work, but I highly recommend it.</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24</a:t>
            </a:fld>
            <a:endParaRPr lang="en-US" dirty="0"/>
          </a:p>
        </p:txBody>
      </p:sp>
    </p:spTree>
    <p:extLst>
      <p:ext uri="{BB962C8B-B14F-4D97-AF65-F5344CB8AC3E}">
        <p14:creationId xmlns:p14="http://schemas.microsoft.com/office/powerpoint/2010/main" val="2217872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 using some</a:t>
            </a:r>
            <a:r>
              <a:rPr lang="en-US" baseline="0" dirty="0" smtClean="0"/>
              <a:t> ideas from The Nonviolent life for our exercises this afternoon.</a:t>
            </a:r>
          </a:p>
          <a:p>
            <a:endParaRPr lang="en-US" baseline="0" dirty="0" smtClean="0"/>
          </a:p>
          <a:p>
            <a:r>
              <a:rPr lang="en-US" baseline="0" dirty="0" smtClean="0"/>
              <a:t>The Many Sides of Peace is a far more radical work, but I highly recommend it.</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25</a:t>
            </a:fld>
            <a:endParaRPr lang="en-US" dirty="0"/>
          </a:p>
        </p:txBody>
      </p:sp>
    </p:spTree>
    <p:extLst>
      <p:ext uri="{BB962C8B-B14F-4D97-AF65-F5344CB8AC3E}">
        <p14:creationId xmlns:p14="http://schemas.microsoft.com/office/powerpoint/2010/main" val="2806737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A019F3-8596-4028-9847-CBD3A185B07A}" type="slidenum">
              <a:rPr lang="en-US" smtClean="0"/>
              <a:pPr/>
              <a:t>5</a:t>
            </a:fld>
            <a:endParaRPr lang="en-US" dirty="0"/>
          </a:p>
        </p:txBody>
      </p:sp>
    </p:spTree>
    <p:extLst>
      <p:ext uri="{BB962C8B-B14F-4D97-AF65-F5344CB8AC3E}">
        <p14:creationId xmlns:p14="http://schemas.microsoft.com/office/powerpoint/2010/main" val="8518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A019F3-8596-4028-9847-CBD3A185B07A}" type="slidenum">
              <a:rPr lang="en-US" smtClean="0"/>
              <a:pPr/>
              <a:t>6</a:t>
            </a:fld>
            <a:endParaRPr lang="en-US" dirty="0"/>
          </a:p>
        </p:txBody>
      </p:sp>
    </p:spTree>
    <p:extLst>
      <p:ext uri="{BB962C8B-B14F-4D97-AF65-F5344CB8AC3E}">
        <p14:creationId xmlns:p14="http://schemas.microsoft.com/office/powerpoint/2010/main" val="26450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A019F3-8596-4028-9847-CBD3A185B07A}" type="slidenum">
              <a:rPr lang="en-US" smtClean="0"/>
              <a:pPr/>
              <a:t>7</a:t>
            </a:fld>
            <a:endParaRPr lang="en-US" dirty="0"/>
          </a:p>
        </p:txBody>
      </p:sp>
    </p:spTree>
    <p:extLst>
      <p:ext uri="{BB962C8B-B14F-4D97-AF65-F5344CB8AC3E}">
        <p14:creationId xmlns:p14="http://schemas.microsoft.com/office/powerpoint/2010/main" val="124601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A019F3-8596-4028-9847-CBD3A185B07A}" type="slidenum">
              <a:rPr lang="en-US" smtClean="0"/>
              <a:pPr/>
              <a:t>8</a:t>
            </a:fld>
            <a:endParaRPr lang="en-US" dirty="0"/>
          </a:p>
        </p:txBody>
      </p:sp>
    </p:spTree>
    <p:extLst>
      <p:ext uri="{BB962C8B-B14F-4D97-AF65-F5344CB8AC3E}">
        <p14:creationId xmlns:p14="http://schemas.microsoft.com/office/powerpoint/2010/main" val="59069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kern="1200" dirty="0" smtClean="0">
                <a:solidFill>
                  <a:schemeClr val="tx1"/>
                </a:solidFill>
                <a:effectLst/>
                <a:latin typeface="+mn-lt"/>
                <a:ea typeface="+mn-ea"/>
                <a:cs typeface="+mn-cs"/>
              </a:rPr>
              <a:t>Fanny Lou </a:t>
            </a:r>
            <a:r>
              <a:rPr lang="en-US" sz="1100" b="0" kern="1200" dirty="0" err="1" smtClean="0">
                <a:solidFill>
                  <a:schemeClr val="tx1"/>
                </a:solidFill>
                <a:effectLst/>
                <a:latin typeface="+mn-lt"/>
                <a:ea typeface="+mn-ea"/>
                <a:cs typeface="+mn-cs"/>
              </a:rPr>
              <a:t>Hamer</a:t>
            </a:r>
            <a:r>
              <a:rPr lang="en-US" sz="1100" b="0" kern="1200" dirty="0" smtClean="0">
                <a:solidFill>
                  <a:schemeClr val="tx1"/>
                </a:solidFill>
                <a:effectLst/>
                <a:latin typeface="+mn-lt"/>
                <a:ea typeface="+mn-ea"/>
                <a:cs typeface="+mn-cs"/>
              </a:rPr>
              <a:t> (Oct 6)</a:t>
            </a:r>
            <a:endParaRPr lang="en-US" sz="1100" b="0" dirty="0" smtClean="0">
              <a:effectLst/>
            </a:endParaRPr>
          </a:p>
          <a:p>
            <a:r>
              <a:rPr lang="en-US" sz="1100" b="0" kern="1200" dirty="0" smtClean="0">
                <a:solidFill>
                  <a:schemeClr val="tx1"/>
                </a:solidFill>
                <a:effectLst/>
                <a:latin typeface="+mn-lt"/>
                <a:ea typeface="+mn-ea"/>
                <a:cs typeface="+mn-cs"/>
              </a:rPr>
              <a:t> </a:t>
            </a:r>
            <a:endParaRPr lang="en-US" sz="1100" b="0" dirty="0" smtClean="0">
              <a:effectLst/>
            </a:endParaRPr>
          </a:p>
          <a:p>
            <a:r>
              <a:rPr lang="en-US" sz="1100" b="0" i="1" kern="1200" dirty="0" smtClean="0">
                <a:solidFill>
                  <a:schemeClr val="tx1"/>
                </a:solidFill>
                <a:effectLst/>
                <a:latin typeface="+mn-lt"/>
                <a:ea typeface="+mn-ea"/>
                <a:cs typeface="+mn-cs"/>
              </a:rPr>
              <a:t>The Civil Rights leader who “got sick and tired of being sick and tired.”</a:t>
            </a:r>
            <a:endParaRPr lang="en-US" sz="1100" b="0" dirty="0" smtClean="0">
              <a:effectLst/>
            </a:endParaRPr>
          </a:p>
          <a:p>
            <a:pPr marL="742950" lvl="2" indent="-285750">
              <a:buFont typeface="Arial" pitchFamily="34" charset="0"/>
              <a:buChar char="•"/>
            </a:pPr>
            <a:r>
              <a:rPr lang="en-US" sz="1100" b="0" baseline="0" dirty="0" smtClean="0"/>
              <a:t>Before she stood up to speak on behalf of African American’s being second class citizens</a:t>
            </a:r>
          </a:p>
          <a:p>
            <a:pPr marL="742950" lvl="2" indent="-285750">
              <a:buFont typeface="Arial" pitchFamily="34" charset="0"/>
              <a:buChar char="•"/>
            </a:pPr>
            <a:r>
              <a:rPr lang="en-US" sz="1100" b="0" baseline="0" dirty="0" smtClean="0"/>
              <a:t>Born to a Mississippi sharecropper she joined organizations to register AA’s to vote</a:t>
            </a:r>
          </a:p>
          <a:p>
            <a:pPr marL="742950" lvl="2" indent="-285750">
              <a:buFont typeface="Arial" pitchFamily="34" charset="0"/>
              <a:buChar char="•"/>
            </a:pPr>
            <a:r>
              <a:rPr lang="en-US" sz="1100" b="0" baseline="0" dirty="0" smtClean="0"/>
              <a:t>Caused her to get fired from her sharecropping work</a:t>
            </a:r>
          </a:p>
          <a:p>
            <a:pPr marL="457200" lvl="2" indent="0">
              <a:buFont typeface="Arial" pitchFamily="34" charset="0"/>
              <a:buNone/>
            </a:pPr>
            <a:r>
              <a:rPr lang="en-US" sz="1100" b="0" dirty="0" smtClean="0"/>
              <a:t>Vida Scudder</a:t>
            </a:r>
          </a:p>
          <a:p>
            <a:pPr marL="457200" lvl="2" indent="0">
              <a:buFont typeface="Arial" pitchFamily="34" charset="0"/>
              <a:buNone/>
            </a:pPr>
            <a:endParaRPr lang="en-US" sz="1100" b="0" dirty="0" smtClean="0"/>
          </a:p>
          <a:p>
            <a:endParaRPr lang="en-US" sz="1100" b="0"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9</a:t>
            </a:fld>
            <a:endParaRPr lang="en-US" dirty="0"/>
          </a:p>
        </p:txBody>
      </p:sp>
    </p:spTree>
    <p:extLst>
      <p:ext uri="{BB962C8B-B14F-4D97-AF65-F5344CB8AC3E}">
        <p14:creationId xmlns:p14="http://schemas.microsoft.com/office/powerpoint/2010/main" val="67419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dirty="0" smtClean="0"/>
              <a:t>Marian Edelman June 6</a:t>
            </a:r>
          </a:p>
          <a:p>
            <a:r>
              <a:rPr lang="en-US" sz="1100" b="0" dirty="0" smtClean="0"/>
              <a:t>Helen </a:t>
            </a:r>
            <a:r>
              <a:rPr lang="en-US" sz="1100" b="0" dirty="0" err="1" smtClean="0"/>
              <a:t>Caldicott</a:t>
            </a:r>
            <a:r>
              <a:rPr lang="en-US" sz="1100" b="0" dirty="0" smtClean="0"/>
              <a:t>:</a:t>
            </a:r>
            <a:r>
              <a:rPr lang="en-US" sz="1100" b="0" baseline="0" dirty="0" smtClean="0"/>
              <a:t>  nuclear power is a hell of a way to boil water …  August 7</a:t>
            </a:r>
          </a:p>
          <a:p>
            <a:r>
              <a:rPr lang="en-US" sz="1100" b="0" baseline="0" dirty="0" smtClean="0"/>
              <a:t>Gibbs June 25</a:t>
            </a:r>
            <a:endParaRPr lang="en-US" sz="1100" b="0"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10</a:t>
            </a:fld>
            <a:endParaRPr lang="en-US" dirty="0"/>
          </a:p>
        </p:txBody>
      </p:sp>
    </p:spTree>
    <p:extLst>
      <p:ext uri="{BB962C8B-B14F-4D97-AF65-F5344CB8AC3E}">
        <p14:creationId xmlns:p14="http://schemas.microsoft.com/office/powerpoint/2010/main" val="67419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kern="1200" dirty="0" smtClean="0">
                <a:solidFill>
                  <a:schemeClr val="tx1"/>
                </a:solidFill>
                <a:effectLst/>
                <a:latin typeface="+mn-lt"/>
                <a:ea typeface="+mn-ea"/>
                <a:cs typeface="+mn-cs"/>
              </a:rPr>
              <a:t>Samantha Smith (June 29)</a:t>
            </a:r>
            <a:endParaRPr lang="en-US" sz="1100" b="0" dirty="0" smtClean="0">
              <a:effectLst/>
            </a:endParaRPr>
          </a:p>
          <a:p>
            <a:r>
              <a:rPr lang="en-US" sz="1100" b="0" kern="1200" dirty="0" smtClean="0">
                <a:solidFill>
                  <a:schemeClr val="tx1"/>
                </a:solidFill>
                <a:effectLst/>
                <a:latin typeface="+mn-lt"/>
                <a:ea typeface="+mn-ea"/>
                <a:cs typeface="+mn-cs"/>
              </a:rPr>
              <a:t> </a:t>
            </a:r>
            <a:endParaRPr lang="en-US" sz="1100" b="0" dirty="0" smtClean="0">
              <a:effectLst/>
            </a:endParaRPr>
          </a:p>
          <a:p>
            <a:r>
              <a:rPr lang="en-US" sz="1100" b="0" i="1" kern="1200" dirty="0" smtClean="0">
                <a:solidFill>
                  <a:schemeClr val="tx1"/>
                </a:solidFill>
                <a:effectLst/>
                <a:latin typeface="+mn-lt"/>
                <a:ea typeface="+mn-ea"/>
                <a:cs typeface="+mn-cs"/>
              </a:rPr>
              <a:t>The Cold War era child who encouraged Soviet and American kids to bridge the gap between their nations.</a:t>
            </a:r>
            <a:br>
              <a:rPr lang="en-US" sz="1100" b="0" i="1" kern="1200" dirty="0" smtClean="0">
                <a:solidFill>
                  <a:schemeClr val="tx1"/>
                </a:solidFill>
                <a:effectLst/>
                <a:latin typeface="+mn-lt"/>
                <a:ea typeface="+mn-ea"/>
                <a:cs typeface="+mn-cs"/>
              </a:rPr>
            </a:br>
            <a:r>
              <a:rPr lang="en-US" sz="1100" b="0" kern="1200" dirty="0" smtClean="0">
                <a:solidFill>
                  <a:schemeClr val="tx1"/>
                </a:solidFill>
                <a:effectLst/>
                <a:latin typeface="+mn-lt"/>
                <a:ea typeface="+mn-ea"/>
                <a:cs typeface="+mn-cs"/>
              </a:rPr>
              <a:t/>
            </a:r>
            <a:br>
              <a:rPr lang="en-US" sz="1100" b="0" kern="1200" dirty="0" smtClean="0">
                <a:solidFill>
                  <a:schemeClr val="tx1"/>
                </a:solidFill>
                <a:effectLst/>
                <a:latin typeface="+mn-lt"/>
                <a:ea typeface="+mn-ea"/>
                <a:cs typeface="+mn-cs"/>
              </a:rPr>
            </a:br>
            <a:r>
              <a:rPr lang="en-US" sz="1100" b="0" kern="1200" dirty="0" smtClean="0">
                <a:solidFill>
                  <a:schemeClr val="tx1"/>
                </a:solidFill>
                <a:effectLst/>
                <a:latin typeface="+mn-lt"/>
                <a:ea typeface="+mn-ea"/>
                <a:cs typeface="+mn-cs"/>
              </a:rPr>
              <a:t> </a:t>
            </a:r>
            <a:r>
              <a:rPr lang="en-US" sz="1100" b="0" i="1" kern="1200" dirty="0" smtClean="0">
                <a:solidFill>
                  <a:schemeClr val="tx1"/>
                </a:solidFill>
                <a:effectLst/>
                <a:latin typeface="+mn-lt"/>
                <a:ea typeface="+mn-ea"/>
                <a:cs typeface="+mn-cs"/>
              </a:rPr>
              <a:t/>
            </a:r>
            <a:br>
              <a:rPr lang="en-US" sz="1100" b="0" i="1" kern="1200" dirty="0" smtClean="0">
                <a:solidFill>
                  <a:schemeClr val="tx1"/>
                </a:solidFill>
                <a:effectLst/>
                <a:latin typeface="+mn-lt"/>
                <a:ea typeface="+mn-ea"/>
                <a:cs typeface="+mn-cs"/>
              </a:rPr>
            </a:br>
            <a:r>
              <a:rPr lang="en-US" sz="1100" b="0" kern="1200" dirty="0" smtClean="0">
                <a:solidFill>
                  <a:schemeClr val="tx1"/>
                </a:solidFill>
                <a:effectLst/>
                <a:latin typeface="+mn-lt"/>
                <a:ea typeface="+mn-ea"/>
                <a:cs typeface="+mn-cs"/>
              </a:rPr>
              <a:t/>
            </a:r>
            <a:br>
              <a:rPr lang="en-US" sz="1100" b="0" kern="1200" dirty="0" smtClean="0">
                <a:solidFill>
                  <a:schemeClr val="tx1"/>
                </a:solidFill>
                <a:effectLst/>
                <a:latin typeface="+mn-lt"/>
                <a:ea typeface="+mn-ea"/>
                <a:cs typeface="+mn-cs"/>
              </a:rPr>
            </a:br>
            <a:r>
              <a:rPr lang="en-US" sz="1100" b="0" kern="1200" dirty="0" err="1" smtClean="0">
                <a:solidFill>
                  <a:schemeClr val="tx1"/>
                </a:solidFill>
                <a:effectLst/>
                <a:latin typeface="+mn-lt"/>
                <a:ea typeface="+mn-ea"/>
                <a:cs typeface="+mn-cs"/>
              </a:rPr>
              <a:t>Sadako</a:t>
            </a:r>
            <a:r>
              <a:rPr lang="en-US" sz="1100" b="0" kern="1200" dirty="0" smtClean="0">
                <a:solidFill>
                  <a:schemeClr val="tx1"/>
                </a:solidFill>
                <a:effectLst/>
                <a:latin typeface="+mn-lt"/>
                <a:ea typeface="+mn-ea"/>
                <a:cs typeface="+mn-cs"/>
              </a:rPr>
              <a:t> Sasaki (Jan 7)</a:t>
            </a:r>
            <a:endParaRPr lang="en-US" sz="1100" b="0" dirty="0" smtClean="0">
              <a:effectLst/>
            </a:endParaRPr>
          </a:p>
          <a:p>
            <a:r>
              <a:rPr lang="en-US" sz="1100" b="0" kern="1200" dirty="0" smtClean="0">
                <a:solidFill>
                  <a:schemeClr val="tx1"/>
                </a:solidFill>
                <a:effectLst/>
                <a:latin typeface="+mn-lt"/>
                <a:ea typeface="+mn-ea"/>
                <a:cs typeface="+mn-cs"/>
              </a:rPr>
              <a:t> </a:t>
            </a:r>
            <a:endParaRPr lang="en-US" sz="1100" b="0" dirty="0" smtClean="0">
              <a:effectLst/>
            </a:endParaRPr>
          </a:p>
          <a:p>
            <a:r>
              <a:rPr lang="en-US" sz="1100" b="0" i="1" kern="1200" dirty="0" smtClean="0">
                <a:solidFill>
                  <a:schemeClr val="tx1"/>
                </a:solidFill>
                <a:effectLst/>
                <a:latin typeface="+mn-lt"/>
                <a:ea typeface="+mn-ea"/>
                <a:cs typeface="+mn-cs"/>
              </a:rPr>
              <a:t>The Japanese girl who made the paper crane a worldwide symbol of peace.</a:t>
            </a:r>
            <a:endParaRPr lang="en-US" sz="1100" b="0" dirty="0" smtClean="0">
              <a:effectLst/>
            </a:endParaRPr>
          </a:p>
          <a:p>
            <a:r>
              <a:rPr lang="en-US" sz="1100" b="0" kern="1200" dirty="0" smtClean="0">
                <a:solidFill>
                  <a:schemeClr val="tx1"/>
                </a:solidFill>
                <a:effectLst/>
                <a:latin typeface="+mn-lt"/>
                <a:ea typeface="+mn-ea"/>
                <a:cs typeface="+mn-cs"/>
              </a:rPr>
              <a:t> </a:t>
            </a:r>
            <a:endParaRPr lang="en-US" sz="1100" b="0" dirty="0" smtClean="0">
              <a:effectLst/>
            </a:endParaRPr>
          </a:p>
          <a:p>
            <a:r>
              <a:rPr lang="en-US" sz="1100" b="0" kern="1200" dirty="0" err="1" smtClean="0">
                <a:solidFill>
                  <a:schemeClr val="tx1"/>
                </a:solidFill>
                <a:effectLst/>
                <a:latin typeface="+mn-lt"/>
                <a:ea typeface="+mn-ea"/>
                <a:cs typeface="+mn-cs"/>
              </a:rPr>
              <a:t>Nujood</a:t>
            </a:r>
            <a:r>
              <a:rPr lang="en-US" sz="1100" b="0" kern="1200" dirty="0" smtClean="0">
                <a:solidFill>
                  <a:schemeClr val="tx1"/>
                </a:solidFill>
                <a:effectLst/>
                <a:latin typeface="+mn-lt"/>
                <a:ea typeface="+mn-ea"/>
                <a:cs typeface="+mn-cs"/>
              </a:rPr>
              <a:t> Ali (Sept 27)</a:t>
            </a:r>
            <a:endParaRPr lang="en-US" sz="1100" b="0" dirty="0" smtClean="0">
              <a:effectLst/>
            </a:endParaRPr>
          </a:p>
          <a:p>
            <a:r>
              <a:rPr lang="en-US" sz="1100" b="0" kern="1200" dirty="0" smtClean="0">
                <a:solidFill>
                  <a:schemeClr val="tx1"/>
                </a:solidFill>
                <a:effectLst/>
                <a:latin typeface="+mn-lt"/>
                <a:ea typeface="+mn-ea"/>
                <a:cs typeface="+mn-cs"/>
              </a:rPr>
              <a:t> </a:t>
            </a:r>
            <a:endParaRPr lang="en-US" sz="1100" b="0" dirty="0" smtClean="0">
              <a:effectLst/>
            </a:endParaRPr>
          </a:p>
          <a:p>
            <a:r>
              <a:rPr lang="en-US" sz="1100" b="0" i="1" kern="1200" dirty="0" smtClean="0">
                <a:solidFill>
                  <a:schemeClr val="tx1"/>
                </a:solidFill>
                <a:effectLst/>
                <a:latin typeface="+mn-lt"/>
                <a:ea typeface="+mn-ea"/>
                <a:cs typeface="+mn-cs"/>
              </a:rPr>
              <a:t>Forced into marriage at age 8, she defied </a:t>
            </a:r>
            <a:r>
              <a:rPr lang="en-US" sz="1100" b="0" i="1" kern="1200" dirty="0" err="1" smtClean="0">
                <a:solidFill>
                  <a:schemeClr val="tx1"/>
                </a:solidFill>
                <a:effectLst/>
                <a:latin typeface="+mn-lt"/>
                <a:ea typeface="+mn-ea"/>
                <a:cs typeface="+mn-cs"/>
              </a:rPr>
              <a:t>Yemenese</a:t>
            </a:r>
            <a:r>
              <a:rPr lang="en-US" sz="1100" b="0" i="1" kern="1200" dirty="0" smtClean="0">
                <a:solidFill>
                  <a:schemeClr val="tx1"/>
                </a:solidFill>
                <a:effectLst/>
                <a:latin typeface="+mn-lt"/>
                <a:ea typeface="+mn-ea"/>
                <a:cs typeface="+mn-cs"/>
              </a:rPr>
              <a:t> child-bride laws.</a:t>
            </a:r>
            <a:endParaRPr lang="en-US" sz="1100" b="0" dirty="0" smtClean="0">
              <a:effectLst/>
            </a:endParaRPr>
          </a:p>
          <a:p>
            <a:r>
              <a:rPr lang="en-US" sz="1100" b="0" i="1" kern="1200" dirty="0" smtClean="0">
                <a:solidFill>
                  <a:schemeClr val="tx1"/>
                </a:solidFill>
                <a:effectLst/>
                <a:latin typeface="+mn-lt"/>
                <a:ea typeface="+mn-ea"/>
                <a:cs typeface="+mn-cs"/>
              </a:rPr>
              <a:t/>
            </a:r>
            <a:br>
              <a:rPr lang="en-US" sz="1100" b="0" i="1" kern="1200" dirty="0" smtClean="0">
                <a:solidFill>
                  <a:schemeClr val="tx1"/>
                </a:solidFill>
                <a:effectLst/>
                <a:latin typeface="+mn-lt"/>
                <a:ea typeface="+mn-ea"/>
                <a:cs typeface="+mn-cs"/>
              </a:rPr>
            </a:br>
            <a:r>
              <a:rPr lang="en-US" sz="1100" b="0" dirty="0" smtClean="0"/>
              <a:t>Highlight:  Najood Ali</a:t>
            </a:r>
            <a:endParaRPr lang="en-US" sz="1100" b="0" dirty="0"/>
          </a:p>
        </p:txBody>
      </p:sp>
      <p:sp>
        <p:nvSpPr>
          <p:cNvPr id="4" name="Slide Number Placeholder 3"/>
          <p:cNvSpPr>
            <a:spLocks noGrp="1"/>
          </p:cNvSpPr>
          <p:nvPr>
            <p:ph type="sldNum" sz="quarter" idx="10"/>
          </p:nvPr>
        </p:nvSpPr>
        <p:spPr/>
        <p:txBody>
          <a:bodyPr/>
          <a:lstStyle/>
          <a:p>
            <a:fld id="{B3A019F3-8596-4028-9847-CBD3A185B07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74194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add author information</a:t>
            </a:r>
            <a:endParaRPr lang="en-US" dirty="0"/>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lstStyle>
          <a:p>
            <a:fld id="{5A8D346D-A53F-433C-9D37-45A337EA482C}" type="datetime1">
              <a:rPr lang="en-US" smtClean="0"/>
              <a:pPr/>
              <a:t>4/7/2014</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04996" y="5181600"/>
            <a:ext cx="2539004"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4/7/2014</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4/7/2014</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smtClean="0"/>
              <a:t>Click to edit Master title style</a:t>
            </a:r>
            <a:endParaRPr lang="en-US"/>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8" name="Rectangle 11"/>
          <p:cNvSpPr>
            <a:spLocks noGrp="1"/>
          </p:cNvSpPr>
          <p:nvPr>
            <p:ph sz="quarter" idx="16"/>
          </p:nvPr>
        </p:nvSpPr>
        <p:spPr>
          <a:xfrm>
            <a:off x="4419600"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20" name="Rectangle 11"/>
          <p:cNvSpPr>
            <a:spLocks noGrp="1"/>
          </p:cNvSpPr>
          <p:nvPr>
            <p:ph sz="quarter" idx="15"/>
          </p:nvPr>
        </p:nvSpPr>
        <p:spPr>
          <a:xfrm>
            <a:off x="304800"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3" name="Rectangle 11"/>
          <p:cNvSpPr>
            <a:spLocks noGrp="1"/>
          </p:cNvSpPr>
          <p:nvPr>
            <p:ph sz="quarter" idx="18"/>
          </p:nvPr>
        </p:nvSpPr>
        <p:spPr>
          <a:xfrm>
            <a:off x="4416552"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5" name="Rectangle 11"/>
          <p:cNvSpPr>
            <a:spLocks noGrp="1"/>
          </p:cNvSpPr>
          <p:nvPr>
            <p:ph sz="quarter" idx="20"/>
          </p:nvPr>
        </p:nvSpPr>
        <p:spPr>
          <a:xfrm>
            <a:off x="4419600"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4/7/2014</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21" name="Rectangle 11"/>
          <p:cNvSpPr>
            <a:spLocks noGrp="1"/>
          </p:cNvSpPr>
          <p:nvPr>
            <p:ph sz="quarter" idx="15"/>
          </p:nvPr>
        </p:nvSpPr>
        <p:spPr>
          <a:xfrm>
            <a:off x="4416552"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0" name="Rectangle 11"/>
          <p:cNvSpPr>
            <a:spLocks noGrp="1"/>
          </p:cNvSpPr>
          <p:nvPr>
            <p:ph sz="quarter" idx="16"/>
          </p:nvPr>
        </p:nvSpPr>
        <p:spPr>
          <a:xfrm>
            <a:off x="304800"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4" name="Rectangle 11"/>
          <p:cNvSpPr>
            <a:spLocks noGrp="1"/>
          </p:cNvSpPr>
          <p:nvPr>
            <p:ph sz="quarter" idx="18"/>
          </p:nvPr>
        </p:nvSpPr>
        <p:spPr>
          <a:xfrm>
            <a:off x="301752"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6" name="Rectangle 11"/>
          <p:cNvSpPr>
            <a:spLocks noGrp="1"/>
          </p:cNvSpPr>
          <p:nvPr>
            <p:ph sz="quarter" idx="20"/>
          </p:nvPr>
        </p:nvSpPr>
        <p:spPr>
          <a:xfrm>
            <a:off x="304800"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4/7/2014</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29" name="Rectangle 11"/>
          <p:cNvSpPr>
            <a:spLocks noGrp="1"/>
          </p:cNvSpPr>
          <p:nvPr>
            <p:ph sz="quarter" idx="18"/>
          </p:nvPr>
        </p:nvSpPr>
        <p:spPr>
          <a:xfrm>
            <a:off x="4419600"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32" name="Rectangle 11"/>
          <p:cNvSpPr>
            <a:spLocks noGrp="1"/>
          </p:cNvSpPr>
          <p:nvPr>
            <p:ph sz="quarter" idx="20"/>
          </p:nvPr>
        </p:nvSpPr>
        <p:spPr>
          <a:xfrm>
            <a:off x="4416552"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34" name="Rectangle 11"/>
          <p:cNvSpPr>
            <a:spLocks noGrp="1"/>
          </p:cNvSpPr>
          <p:nvPr>
            <p:ph sz="quarter" idx="22"/>
          </p:nvPr>
        </p:nvSpPr>
        <p:spPr>
          <a:xfrm>
            <a:off x="4419600"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4/7/2014</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22" name="Rectangle 11"/>
          <p:cNvSpPr>
            <a:spLocks noGrp="1"/>
          </p:cNvSpPr>
          <p:nvPr>
            <p:ph sz="quarter" idx="16"/>
          </p:nvPr>
        </p:nvSpPr>
        <p:spPr>
          <a:xfrm>
            <a:off x="307848"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26" name="Rectangle 11"/>
          <p:cNvSpPr>
            <a:spLocks noGrp="1"/>
          </p:cNvSpPr>
          <p:nvPr>
            <p:ph sz="quarter" idx="18"/>
          </p:nvPr>
        </p:nvSpPr>
        <p:spPr>
          <a:xfrm>
            <a:off x="304800"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28" name="Rectangle 11"/>
          <p:cNvSpPr>
            <a:spLocks noGrp="1"/>
          </p:cNvSpPr>
          <p:nvPr>
            <p:ph sz="quarter" idx="20"/>
          </p:nvPr>
        </p:nvSpPr>
        <p:spPr>
          <a:xfrm>
            <a:off x="307848"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4/7/2014</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smtClean="0"/>
              <a:t>Click to edit Master title style</a:t>
            </a:r>
            <a:endParaRPr lang="en-US"/>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smtClean="0"/>
              <a:t>Company</a:t>
            </a:r>
            <a:r>
              <a:rPr lang="en-US" baseline="0" dirty="0" smtClean="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smtClean="0"/>
              <a:t>Company</a:t>
            </a:r>
            <a:r>
              <a:rPr lang="en-US" baseline="0" dirty="0" smtClean="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smtClean="0"/>
              <a:t>Company</a:t>
            </a:r>
            <a:r>
              <a:rPr lang="en-US" baseline="0" dirty="0" smtClean="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smtClean="0"/>
              <a:t>Company</a:t>
            </a:r>
            <a:r>
              <a:rPr lang="en-US" baseline="0" dirty="0" smtClean="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smtClean="0"/>
              <a:t>Company</a:t>
            </a:r>
            <a:r>
              <a:rPr lang="en-US" baseline="0" dirty="0" smtClean="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smtClean="0"/>
              <a:t>Company</a:t>
            </a:r>
            <a:r>
              <a:rPr lang="en-US" baseline="0" dirty="0" smtClean="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lstStyle>
          <a:p>
            <a:pPr lvl="0"/>
            <a:r>
              <a:rPr lang="en-US" dirty="0" smtClean="0"/>
              <a:t>Amount</a:t>
            </a:r>
            <a:endParaRPr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lstStyle>
          <a:p>
            <a:pPr lvl="0"/>
            <a:r>
              <a:rPr lang="en-US" dirty="0" smtClean="0"/>
              <a:t>Amount</a:t>
            </a:r>
            <a:endParaRPr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lstStyle>
          <a:p>
            <a:pPr lvl="0"/>
            <a:r>
              <a:rPr lang="en-US" dirty="0" smtClean="0"/>
              <a:t>Amount</a:t>
            </a:r>
            <a:endParaRPr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lstStyle>
          <a:p>
            <a:pPr lvl="0"/>
            <a:r>
              <a:rPr lang="en-US" dirty="0" smtClean="0"/>
              <a:t>Amount</a:t>
            </a:r>
            <a:endParaRPr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lstStyle>
          <a:p>
            <a:pPr lvl="0"/>
            <a:r>
              <a:rPr lang="en-US" dirty="0" smtClean="0"/>
              <a:t>Amount</a:t>
            </a:r>
            <a:endParaRPr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lstStyle>
          <a:p>
            <a:pPr lvl="0"/>
            <a:r>
              <a:rPr lang="en-US" dirty="0" smtClean="0"/>
              <a:t>Amount</a:t>
            </a:r>
            <a:endParaRPr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lstStyle>
          <a:p>
            <a:pPr lvl="0"/>
            <a:r>
              <a:rPr lang="en-US" dirty="0" smtClean="0"/>
              <a:t>Date</a:t>
            </a:r>
            <a:endParaRPr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lstStyle>
          <a:p>
            <a:pPr lvl="0"/>
            <a:r>
              <a:rPr lang="en-US" dirty="0" smtClean="0"/>
              <a:t>Date</a:t>
            </a:r>
            <a:endParaRPr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lstStyle>
          <a:p>
            <a:pPr lvl="0"/>
            <a:r>
              <a:rPr lang="en-US" dirty="0" smtClean="0"/>
              <a:t>Date</a:t>
            </a:r>
            <a:endParaRPr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lstStyle>
          <a:p>
            <a:pPr lvl="0"/>
            <a:r>
              <a:rPr lang="en-US" dirty="0" smtClean="0"/>
              <a:t>Date</a:t>
            </a:r>
            <a:endParaRPr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lstStyle>
          <a:p>
            <a:pPr lvl="0"/>
            <a:r>
              <a:rPr lang="en-US" dirty="0" smtClean="0"/>
              <a:t>Date</a:t>
            </a:r>
            <a:endParaRPr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lstStyle>
          <a:p>
            <a:pPr lvl="0"/>
            <a:r>
              <a:rPr lang="en-US" dirty="0" smtClean="0"/>
              <a:t>Date</a:t>
            </a:r>
            <a:endParaRPr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lstStyle>
          <a:p>
            <a:pPr lvl="0"/>
            <a:r>
              <a:rPr lang="en-US" dirty="0" smtClean="0"/>
              <a:t>Description</a:t>
            </a:r>
            <a:endParaRPr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lstStyle>
          <a:p>
            <a:pPr lvl="0"/>
            <a:r>
              <a:rPr lang="en-US" dirty="0" smtClean="0"/>
              <a:t>Description</a:t>
            </a:r>
            <a:endParaRPr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lstStyle>
          <a:p>
            <a:pPr lvl="0"/>
            <a:r>
              <a:rPr lang="en-US" dirty="0" smtClean="0"/>
              <a:t>Description</a:t>
            </a:r>
            <a:endParaRPr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lstStyle>
          <a:p>
            <a:pPr lvl="0"/>
            <a:r>
              <a:rPr lang="en-US" dirty="0" smtClean="0"/>
              <a:t>Description</a:t>
            </a:r>
            <a:endParaRPr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lstStyle>
          <a:p>
            <a:pPr lvl="0"/>
            <a:r>
              <a:rPr lang="en-US" dirty="0" smtClean="0"/>
              <a:t>Description</a:t>
            </a:r>
            <a:endParaRPr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lstStyle>
          <a:p>
            <a:pPr lvl="0"/>
            <a:r>
              <a:rPr lang="en-US" dirty="0" smtClean="0"/>
              <a:t>Description</a:t>
            </a:r>
            <a:endParaRPr lang="en-US" dirty="0"/>
          </a:p>
        </p:txBody>
      </p:sp>
      <p:sp>
        <p:nvSpPr>
          <p:cNvPr id="39" name="Rectangle 51"/>
          <p:cNvSpPr>
            <a:spLocks noGrp="1"/>
          </p:cNvSpPr>
          <p:nvPr>
            <p:ph type="body" sz="quarter" idx="46"/>
          </p:nvPr>
        </p:nvSpPr>
        <p:spPr>
          <a:xfrm>
            <a:off x="304800" y="381000"/>
            <a:ext cx="8077200" cy="838200"/>
          </a:xfrm>
        </p:spPr>
        <p:txBody>
          <a:bodyPr/>
          <a:lstStyle>
            <a:lvl1pPr>
              <a:defRPr sz="1200"/>
            </a:lvl1pPr>
          </a:lstStyle>
          <a:p>
            <a:pPr lvl="0"/>
            <a:r>
              <a:rPr lang="en-US" smtClean="0"/>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4/7/2014</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lstStyle>
          <a:p>
            <a:pPr lvl="0"/>
            <a:r>
              <a:rPr lang="en-US" dirty="0" smtClean="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lstStyle>
          <a:p>
            <a:pPr lvl="0"/>
            <a:r>
              <a:rPr lang="en-US" dirty="0" smtClean="0"/>
              <a:t>Page #</a:t>
            </a:r>
            <a:endParaRPr lang="en-US"/>
          </a:p>
        </p:txBody>
      </p:sp>
      <p:sp>
        <p:nvSpPr>
          <p:cNvPr id="32" name="Rectangle 32"/>
          <p:cNvSpPr>
            <a:spLocks noGrp="1"/>
          </p:cNvSpPr>
          <p:nvPr>
            <p:ph type="dt" sz="half" idx="39"/>
          </p:nvPr>
        </p:nvSpPr>
        <p:spPr/>
        <p:txBody>
          <a:bodyPr/>
          <a:lstStyle>
            <a:lvl1pPr>
              <a:defRPr sz="1100"/>
            </a:lvl1pPr>
          </a:lstStyle>
          <a:p>
            <a:pPr algn="r"/>
            <a:fld id="{F17F374F-8F2E-42FC-B8C0-8EDFCA32CD96}" type="datetime1">
              <a:rPr lang="en-US" sz="1100" smtClean="0"/>
              <a:pPr algn="r"/>
              <a:t>4/7/2014</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lstStyle>
          <a:p>
            <a:fld id="{5A8D346D-A53F-433C-9D37-45A337EA482C}" type="datetime1">
              <a:rPr lang="en-US" smtClean="0"/>
              <a:pPr/>
              <a:t>4/7/2014</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pic>
        <p:nvPicPr>
          <p:cNvPr id="10" name="Rectangle 9"/>
          <p:cNvPicPr>
            <a:picLocks noChangeAspect="1"/>
          </p:cNvPicPr>
          <p:nvPr/>
        </p:nvPicPr>
        <p:blipFill>
          <a:blip r:embed="rId2">
            <a:duotone>
              <a:schemeClr val="accent4"/>
              <a:srgbClr val="FFFFFF"/>
            </a:duotone>
          </a:blip>
          <a:stretch>
            <a:fillRect/>
          </a:stretch>
        </p:blipFill>
        <p:spPr>
          <a:xfrm>
            <a:off x="7601712" y="6239256"/>
            <a:ext cx="838200" cy="616077"/>
          </a:xfrm>
          <a:prstGeom prst="rect">
            <a:avLst/>
          </a:prstGeom>
          <a:noFill/>
          <a:ln>
            <a:noFill/>
          </a:ln>
        </p:spPr>
      </p:pic>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7" name="Rectangle 7"/>
          <p:cNvSpPr>
            <a:spLocks noGrp="1"/>
          </p:cNvSpPr>
          <p:nvPr>
            <p:ph type="dt" sz="half" idx="14"/>
          </p:nvPr>
        </p:nvSpPr>
        <p:spPr/>
        <p:txBody>
          <a:bodyPr/>
          <a:lstStyle/>
          <a:p>
            <a:pPr algn="r"/>
            <a:fld id="{F7F1F872-C5DE-403B-85F0-1024E6CA1886}" type="datetime1">
              <a:rPr lang="en-US" smtClean="0"/>
              <a:pPr algn="r"/>
              <a:t>4/7/2014</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smtClean="0"/>
              <a:t>Click to edit Master title style</a:t>
            </a:r>
            <a:endParaRPr lang="en-US"/>
          </a:p>
        </p:txBody>
      </p:sp>
      <p:sp>
        <p:nvSpPr>
          <p:cNvPr id="6" name="Rectangle 6"/>
          <p:cNvSpPr>
            <a:spLocks noGrp="1"/>
          </p:cNvSpPr>
          <p:nvPr>
            <p:ph type="dt" sz="half" idx="10"/>
          </p:nvPr>
        </p:nvSpPr>
        <p:spPr/>
        <p:txBody>
          <a:bodyPr/>
          <a:lstStyle/>
          <a:p>
            <a:pPr algn="r"/>
            <a:fld id="{73B9D0E9-7F95-4423-9114-95494EF8154E}" type="datetime1">
              <a:rPr lang="en-US" smtClean="0"/>
              <a:pPr algn="r"/>
              <a:t>4/7/2014</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4/7/2014</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4/7/2014</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4/7/2014</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4" name="Rectangle 11"/>
          <p:cNvSpPr>
            <a:spLocks noGrp="1"/>
          </p:cNvSpPr>
          <p:nvPr>
            <p:ph sz="quarter" idx="15"/>
          </p:nvPr>
        </p:nvSpPr>
        <p:spPr>
          <a:xfrm>
            <a:off x="304800"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4/7/2014</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lstStyle>
          <a:p>
            <a:pPr algn="r"/>
            <a:fld id="{CCD717AA-EA39-47F3-8A0A-15B3575EDB53}" type="datetime1">
              <a:rPr lang="en-US" smtClean="0"/>
              <a:pPr algn="r"/>
              <a:t>4/7/2014</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lstStyle>
          <a:p>
            <a:endParaRPr lang="en-US" sz="1000" dirty="0">
              <a:solidFill>
                <a:sysClr val="windowText" lastClr="000000"/>
              </a:solidFill>
            </a:endParaRPr>
          </a:p>
        </p:txBody>
      </p:sp>
      <p:pic>
        <p:nvPicPr>
          <p:cNvPr id="24" name="ContosoLogo.jpg"/>
          <p:cNvPicPr>
            <a:picLocks noChangeAspect="1"/>
          </p:cNvPicPr>
          <p:nvPr/>
        </p:nvPicPr>
        <p:blipFill>
          <a:blip r:embed="rId18">
            <a:duotone>
              <a:schemeClr val="accent4"/>
              <a:srgbClr val="FFFFFF"/>
            </a:duotone>
          </a:blip>
          <a:stretch>
            <a:fillRect/>
          </a:stretch>
        </p:blipFill>
        <p:spPr>
          <a:xfrm>
            <a:off x="7601712" y="6239256"/>
            <a:ext cx="838200" cy="61607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 id="2147483664" r:id="rId16"/>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76637" cy="455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828800" y="4114800"/>
            <a:ext cx="7239000" cy="533400"/>
          </a:xfrm>
        </p:spPr>
        <p:txBody>
          <a:bodyPr>
            <a:normAutofit/>
          </a:bodyPr>
          <a:lstStyle/>
          <a:p>
            <a:r>
              <a:rPr lang="en-US" dirty="0" smtClean="0"/>
              <a:t>Celebrating women and children peacemakers</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8319" y="5681794"/>
            <a:ext cx="3850482" cy="92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6673" y="1143015"/>
            <a:ext cx="5557266" cy="59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preferRelativeResize="0">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81400" y="2702342"/>
            <a:ext cx="5540025" cy="66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95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3000"/>
                                        <p:tgtEl>
                                          <p:spTgt spid="102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3000"/>
                                        <p:tgtEl>
                                          <p:spTgt spid="1029"/>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are the peacemakers?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19400" y="152400"/>
            <a:ext cx="4990469" cy="707886"/>
          </a:xfrm>
          <a:prstGeom prst="rect">
            <a:avLst/>
          </a:prstGeom>
        </p:spPr>
        <p:txBody>
          <a:bodyPr wrap="none">
            <a:spAutoFit/>
          </a:bodyPr>
          <a:lstStyle/>
          <a:p>
            <a:pPr lvl="0"/>
            <a:r>
              <a:rPr lang="en-US" sz="4000" dirty="0" smtClean="0">
                <a:solidFill>
                  <a:prstClr val="black"/>
                </a:solidFill>
                <a:latin typeface="Berlin Sans FB" pitchFamily="34" charset="0"/>
              </a:rPr>
              <a:t>Champions of Children</a:t>
            </a:r>
            <a:endParaRPr lang="en-US" sz="4000" dirty="0">
              <a:solidFill>
                <a:prstClr val="black"/>
              </a:solidFill>
              <a:latin typeface="Berlin Sans FB" pitchFamily="34" charset="0"/>
            </a:endParaRPr>
          </a:p>
        </p:txBody>
      </p:sp>
      <p:pic>
        <p:nvPicPr>
          <p:cNvPr id="4098" name="Picture 2" descr="http://www.childrensdefense.org/assets/images/photos/staff/marian-wright-edelman-bw-high-re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57200"/>
            <a:ext cx="2032673"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3517880"/>
            <a:ext cx="3124200" cy="369332"/>
          </a:xfrm>
          <a:prstGeom prst="rect">
            <a:avLst/>
          </a:prstGeom>
          <a:noFill/>
        </p:spPr>
        <p:txBody>
          <a:bodyPr wrap="square" rtlCol="0">
            <a:spAutoFit/>
          </a:bodyPr>
          <a:lstStyle/>
          <a:p>
            <a:r>
              <a:rPr lang="en-US" dirty="0" smtClean="0"/>
              <a:t>Marian Wright Edelman</a:t>
            </a:r>
            <a:endParaRPr lang="en-US" dirty="0"/>
          </a:p>
        </p:txBody>
      </p:sp>
      <p:pic>
        <p:nvPicPr>
          <p:cNvPr id="4100" name="Picture 4" descr="http://blogs.artvoice.com/avdaily/wp-content/uploads/2008/08/hatsof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1350" y="1371600"/>
            <a:ext cx="2133600" cy="2667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62800" y="936486"/>
            <a:ext cx="2362200" cy="369332"/>
          </a:xfrm>
          <a:prstGeom prst="rect">
            <a:avLst/>
          </a:prstGeom>
          <a:noFill/>
        </p:spPr>
        <p:txBody>
          <a:bodyPr wrap="square" rtlCol="0">
            <a:spAutoFit/>
          </a:bodyPr>
          <a:lstStyle/>
          <a:p>
            <a:r>
              <a:rPr lang="en-US" dirty="0" smtClean="0"/>
              <a:t>Lois Marie Gibbs</a:t>
            </a:r>
            <a:endParaRPr lang="en-US" dirty="0"/>
          </a:p>
        </p:txBody>
      </p:sp>
      <p:pic>
        <p:nvPicPr>
          <p:cNvPr id="4102" name="Picture 6" descr="http://www.helencaldicott.com/caldicott_col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7814" y="1028938"/>
            <a:ext cx="2063386" cy="25907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07631" y="3619737"/>
            <a:ext cx="2493169" cy="369332"/>
          </a:xfrm>
          <a:prstGeom prst="rect">
            <a:avLst/>
          </a:prstGeom>
          <a:noFill/>
        </p:spPr>
        <p:txBody>
          <a:bodyPr wrap="square" rtlCol="0">
            <a:spAutoFit/>
          </a:bodyPr>
          <a:lstStyle/>
          <a:p>
            <a:r>
              <a:rPr lang="en-US" dirty="0" smtClean="0"/>
              <a:t>Helen </a:t>
            </a:r>
            <a:r>
              <a:rPr lang="en-US" dirty="0" err="1" smtClean="0"/>
              <a:t>Caldicott</a:t>
            </a:r>
            <a:endParaRPr lang="en-US" dirty="0"/>
          </a:p>
        </p:txBody>
      </p:sp>
    </p:spTree>
    <p:extLst>
      <p:ext uri="{BB962C8B-B14F-4D97-AF65-F5344CB8AC3E}">
        <p14:creationId xmlns:p14="http://schemas.microsoft.com/office/powerpoint/2010/main" val="192806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are the peacemakers?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81663" y="243469"/>
            <a:ext cx="1951175" cy="707886"/>
          </a:xfrm>
          <a:prstGeom prst="rect">
            <a:avLst/>
          </a:prstGeom>
        </p:spPr>
        <p:txBody>
          <a:bodyPr wrap="none">
            <a:spAutoFit/>
          </a:bodyPr>
          <a:lstStyle/>
          <a:p>
            <a:r>
              <a:rPr lang="en-US" sz="4000" dirty="0" smtClean="0">
                <a:solidFill>
                  <a:prstClr val="black"/>
                </a:solidFill>
                <a:latin typeface="Berlin Sans FB" pitchFamily="34" charset="0"/>
              </a:rPr>
              <a:t>Children</a:t>
            </a:r>
            <a:endParaRPr lang="en-US" sz="4000" dirty="0">
              <a:solidFill>
                <a:prstClr val="black"/>
              </a:solidFill>
              <a:latin typeface="Berlin Sans FB" pitchFamily="34" charset="0"/>
            </a:endParaRPr>
          </a:p>
        </p:txBody>
      </p:sp>
      <p:pic>
        <p:nvPicPr>
          <p:cNvPr id="3074" name="Picture 2" descr="http://ts2.mm.bing.net/th?id=I.5012953406636577&amp;pid=1.7&amp;w=238&amp;h=155&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057400"/>
            <a:ext cx="226695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22147"/>
            <a:ext cx="1487643" cy="197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3725" y="1830945"/>
            <a:ext cx="18954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 y="3453825"/>
            <a:ext cx="1628331" cy="646331"/>
          </a:xfrm>
          <a:prstGeom prst="rect">
            <a:avLst/>
          </a:prstGeom>
          <a:noFill/>
        </p:spPr>
        <p:txBody>
          <a:bodyPr wrap="none" rtlCol="0">
            <a:spAutoFit/>
          </a:bodyPr>
          <a:lstStyle/>
          <a:p>
            <a:r>
              <a:rPr lang="en-US" sz="2000" dirty="0" smtClean="0"/>
              <a:t>Sadako Sasaki</a:t>
            </a:r>
          </a:p>
          <a:p>
            <a:endParaRPr lang="en-US" sz="1600" dirty="0"/>
          </a:p>
        </p:txBody>
      </p:sp>
      <p:sp>
        <p:nvSpPr>
          <p:cNvPr id="8" name="TextBox 7"/>
          <p:cNvSpPr txBox="1"/>
          <p:nvPr/>
        </p:nvSpPr>
        <p:spPr>
          <a:xfrm>
            <a:off x="3526631" y="1295400"/>
            <a:ext cx="2416969" cy="400110"/>
          </a:xfrm>
          <a:prstGeom prst="rect">
            <a:avLst/>
          </a:prstGeom>
          <a:noFill/>
        </p:spPr>
        <p:txBody>
          <a:bodyPr wrap="square" rtlCol="0">
            <a:spAutoFit/>
          </a:bodyPr>
          <a:lstStyle/>
          <a:p>
            <a:r>
              <a:rPr lang="en-US" sz="2000" dirty="0" smtClean="0"/>
              <a:t>Samantha Smith</a:t>
            </a:r>
          </a:p>
        </p:txBody>
      </p:sp>
      <p:sp>
        <p:nvSpPr>
          <p:cNvPr id="12" name="TextBox 11"/>
          <p:cNvSpPr txBox="1"/>
          <p:nvPr/>
        </p:nvSpPr>
        <p:spPr>
          <a:xfrm>
            <a:off x="5029200" y="3392269"/>
            <a:ext cx="2732961" cy="677108"/>
          </a:xfrm>
          <a:prstGeom prst="rect">
            <a:avLst/>
          </a:prstGeom>
          <a:noFill/>
        </p:spPr>
        <p:txBody>
          <a:bodyPr wrap="square" rtlCol="0">
            <a:spAutoFit/>
          </a:bodyPr>
          <a:lstStyle/>
          <a:p>
            <a:r>
              <a:rPr lang="en-US" sz="2000" dirty="0" smtClean="0"/>
              <a:t>Najood Ali</a:t>
            </a:r>
          </a:p>
          <a:p>
            <a:endParaRPr lang="en-US" dirty="0"/>
          </a:p>
        </p:txBody>
      </p:sp>
    </p:spTree>
    <p:extLst>
      <p:ext uri="{BB962C8B-B14F-4D97-AF65-F5344CB8AC3E}">
        <p14:creationId xmlns:p14="http://schemas.microsoft.com/office/powerpoint/2010/main" val="46551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3000"/>
                                        <p:tgtEl>
                                          <p:spTgt spid="3077"/>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0"/>
                                        <p:tgtEl>
                                          <p:spTgt spid="8"/>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3000"/>
                                        <p:tgtEl>
                                          <p:spTgt spid="3076"/>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3000"/>
                                        <p:tgtEl>
                                          <p:spTgt spid="3074"/>
                                        </p:tgtEl>
                                      </p:cBhvr>
                                    </p:animEffect>
                                  </p:childTnLst>
                                </p:cTn>
                              </p:par>
                            </p:childTnLst>
                          </p:cTn>
                        </p:par>
                        <p:par>
                          <p:cTn id="24" fill="hold">
                            <p:stCondLst>
                              <p:cond delay="15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are the peacemakers?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81663" y="243469"/>
            <a:ext cx="184731" cy="646331"/>
          </a:xfrm>
          <a:prstGeom prst="rect">
            <a:avLst/>
          </a:prstGeom>
        </p:spPr>
        <p:txBody>
          <a:bodyPr wrap="none">
            <a:spAutoFit/>
          </a:bodyPr>
          <a:lstStyle/>
          <a:p>
            <a:endParaRPr lang="en-US" sz="3600" dirty="0">
              <a:solidFill>
                <a:prstClr val="black"/>
              </a:solidFill>
              <a:latin typeface="Berlin Sans FB"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289" y="2023050"/>
            <a:ext cx="19335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086600" y="3352800"/>
            <a:ext cx="2971800" cy="338554"/>
          </a:xfrm>
          <a:prstGeom prst="rect">
            <a:avLst/>
          </a:prstGeom>
          <a:noFill/>
        </p:spPr>
        <p:txBody>
          <a:bodyPr wrap="square" rtlCol="0">
            <a:spAutoFit/>
          </a:bodyPr>
          <a:lstStyle/>
          <a:p>
            <a:r>
              <a:rPr lang="en-US" sz="1600" dirty="0" smtClean="0"/>
              <a:t>Julia Butterfly Hill</a:t>
            </a:r>
          </a:p>
        </p:txBody>
      </p:sp>
      <p:sp>
        <p:nvSpPr>
          <p:cNvPr id="11" name="TextBox 10"/>
          <p:cNvSpPr txBox="1"/>
          <p:nvPr/>
        </p:nvSpPr>
        <p:spPr>
          <a:xfrm>
            <a:off x="3733800" y="3581400"/>
            <a:ext cx="2328863" cy="369332"/>
          </a:xfrm>
          <a:prstGeom prst="rect">
            <a:avLst/>
          </a:prstGeom>
          <a:noFill/>
        </p:spPr>
        <p:txBody>
          <a:bodyPr wrap="square" rtlCol="0">
            <a:spAutoFit/>
          </a:bodyPr>
          <a:lstStyle/>
          <a:p>
            <a:r>
              <a:rPr lang="en-US" dirty="0">
                <a:ea typeface="Calibri"/>
                <a:cs typeface="Arial"/>
              </a:rPr>
              <a:t>Vandana Shiva </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477" y="1641121"/>
            <a:ext cx="3118186" cy="172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038600" y="295929"/>
            <a:ext cx="4654550" cy="707886"/>
          </a:xfrm>
          <a:prstGeom prst="rect">
            <a:avLst/>
          </a:prstGeom>
        </p:spPr>
        <p:txBody>
          <a:bodyPr wrap="square">
            <a:spAutoFit/>
          </a:bodyPr>
          <a:lstStyle/>
          <a:p>
            <a:pPr lvl="0"/>
            <a:r>
              <a:rPr lang="en-US" sz="4000" dirty="0">
                <a:solidFill>
                  <a:prstClr val="black"/>
                </a:solidFill>
                <a:latin typeface="Berlin Sans FB" pitchFamily="34" charset="0"/>
              </a:rPr>
              <a:t>Environmentalists</a:t>
            </a:r>
            <a:endParaRPr lang="en-US" sz="3600" dirty="0">
              <a:solidFill>
                <a:prstClr val="black"/>
              </a:solidFill>
              <a:latin typeface="Berlin Sans FB" pitchFamily="34" charset="0"/>
            </a:endParaRPr>
          </a:p>
        </p:txBody>
      </p:sp>
      <p:pic>
        <p:nvPicPr>
          <p:cNvPr id="2050" name="Picture 2" descr="JaneGoodallSept20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1003815"/>
            <a:ext cx="2095500" cy="27622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381000"/>
            <a:ext cx="2362200" cy="369332"/>
          </a:xfrm>
          <a:prstGeom prst="rect">
            <a:avLst/>
          </a:prstGeom>
          <a:noFill/>
        </p:spPr>
        <p:txBody>
          <a:bodyPr wrap="square" rtlCol="0">
            <a:spAutoFit/>
          </a:bodyPr>
          <a:lstStyle/>
          <a:p>
            <a:r>
              <a:rPr lang="en-US" dirty="0" smtClean="0"/>
              <a:t>Jane Goodall</a:t>
            </a:r>
            <a:endParaRPr lang="en-US" dirty="0"/>
          </a:p>
        </p:txBody>
      </p:sp>
    </p:spTree>
    <p:extLst>
      <p:ext uri="{BB962C8B-B14F-4D97-AF65-F5344CB8AC3E}">
        <p14:creationId xmlns:p14="http://schemas.microsoft.com/office/powerpoint/2010/main" val="32733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3000"/>
                                        <p:tgtEl>
                                          <p:spTgt spid="4099"/>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fade">
                                      <p:cBhvr>
                                        <p:cTn id="15" dur="3000"/>
                                        <p:tgtEl>
                                          <p:spTgt spid="4101"/>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are the peacemakers?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98081" y="457200"/>
            <a:ext cx="1789272" cy="707886"/>
          </a:xfrm>
          <a:prstGeom prst="rect">
            <a:avLst/>
          </a:prstGeom>
        </p:spPr>
        <p:txBody>
          <a:bodyPr wrap="none">
            <a:spAutoFit/>
          </a:bodyPr>
          <a:lstStyle/>
          <a:p>
            <a:r>
              <a:rPr lang="en-US" sz="4000" dirty="0" smtClean="0">
                <a:solidFill>
                  <a:prstClr val="black"/>
                </a:solidFill>
                <a:latin typeface="Berlin Sans FB" pitchFamily="34" charset="0"/>
              </a:rPr>
              <a:t>Martyrs</a:t>
            </a:r>
            <a:endParaRPr lang="en-US" sz="3600" dirty="0">
              <a:solidFill>
                <a:prstClr val="black"/>
              </a:solidFill>
              <a:latin typeface="Berlin Sans FB" pitchFamily="34" charset="0"/>
            </a:endParaRPr>
          </a:p>
        </p:txBody>
      </p:sp>
      <p:sp>
        <p:nvSpPr>
          <p:cNvPr id="6" name="TextBox 5"/>
          <p:cNvSpPr txBox="1"/>
          <p:nvPr/>
        </p:nvSpPr>
        <p:spPr>
          <a:xfrm>
            <a:off x="6629400" y="3429000"/>
            <a:ext cx="2286000" cy="400110"/>
          </a:xfrm>
          <a:prstGeom prst="rect">
            <a:avLst/>
          </a:prstGeom>
          <a:noFill/>
        </p:spPr>
        <p:txBody>
          <a:bodyPr wrap="square" rtlCol="0">
            <a:spAutoFit/>
          </a:bodyPr>
          <a:lstStyle/>
          <a:p>
            <a:r>
              <a:rPr lang="en-US" sz="2000" dirty="0">
                <a:ea typeface="Calibri"/>
                <a:cs typeface="Arial"/>
              </a:rPr>
              <a:t>Amy </a:t>
            </a:r>
            <a:r>
              <a:rPr lang="en-US" sz="2000" dirty="0" err="1">
                <a:ea typeface="Calibri"/>
                <a:cs typeface="Arial"/>
              </a:rPr>
              <a:t>Biehl</a:t>
            </a:r>
            <a:r>
              <a:rPr lang="en-US" sz="2000" dirty="0">
                <a:ea typeface="Calibri"/>
                <a:cs typeface="Arial"/>
              </a:rPr>
              <a:t>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047875"/>
            <a:ext cx="18002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38200" y="1548825"/>
            <a:ext cx="1828800" cy="369332"/>
          </a:xfrm>
          <a:prstGeom prst="rect">
            <a:avLst/>
          </a:prstGeom>
          <a:noFill/>
        </p:spPr>
        <p:txBody>
          <a:bodyPr wrap="square" rtlCol="0">
            <a:spAutoFit/>
          </a:bodyPr>
          <a:lstStyle/>
          <a:p>
            <a:r>
              <a:rPr lang="en-US" dirty="0">
                <a:ea typeface="Calibri"/>
                <a:cs typeface="Arial"/>
              </a:rPr>
              <a:t>Margaret Hassan </a:t>
            </a:r>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00050"/>
            <a:ext cx="14668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638300" y="3037354"/>
            <a:ext cx="2514600" cy="861774"/>
          </a:xfrm>
          <a:prstGeom prst="rect">
            <a:avLst/>
          </a:prstGeom>
          <a:noFill/>
        </p:spPr>
        <p:txBody>
          <a:bodyPr wrap="square" rtlCol="0">
            <a:spAutoFit/>
          </a:bodyPr>
          <a:lstStyle/>
          <a:p>
            <a:r>
              <a:rPr lang="en-US" dirty="0">
                <a:ea typeface="Calibri"/>
                <a:cs typeface="Arial"/>
              </a:rPr>
              <a:t>Nhat Chi Mai </a:t>
            </a:r>
            <a:endParaRPr lang="en-US" dirty="0" smtClean="0">
              <a:ea typeface="Calibri"/>
              <a:cs typeface="Arial"/>
            </a:endParaRPr>
          </a:p>
          <a:p>
            <a:endParaRPr lang="en-US" sz="1600" dirty="0">
              <a:ea typeface="Calibri"/>
              <a:cs typeface="Arial"/>
            </a:endParaRPr>
          </a:p>
          <a:p>
            <a:r>
              <a:rPr lang="en-US" sz="1600" dirty="0">
                <a:ea typeface="Calibri"/>
                <a:cs typeface="Arial"/>
              </a:rPr>
              <a:t> </a:t>
            </a:r>
          </a:p>
        </p:txBody>
      </p:sp>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311687"/>
            <a:ext cx="10668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4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3000"/>
                                        <p:tgtEl>
                                          <p:spTgt spid="5125"/>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3000"/>
                                        <p:tgtEl>
                                          <p:spTgt spid="9"/>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3000"/>
                                        <p:tgtEl>
                                          <p:spTgt spid="5122"/>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5126"/>
                                        </p:tgtEl>
                                        <p:attrNameLst>
                                          <p:attrName>style.visibility</p:attrName>
                                        </p:attrNameLst>
                                      </p:cBhvr>
                                      <p:to>
                                        <p:strVal val="visible"/>
                                      </p:to>
                                    </p:set>
                                    <p:animEffect transition="in" filter="fade">
                                      <p:cBhvr>
                                        <p:cTn id="23" dur="3000"/>
                                        <p:tgtEl>
                                          <p:spTgt spid="5126"/>
                                        </p:tgtEl>
                                      </p:cBhvr>
                                    </p:animEffect>
                                  </p:childTnLst>
                                </p:cTn>
                              </p:par>
                            </p:childTnLst>
                          </p:cTn>
                        </p:par>
                        <p:par>
                          <p:cTn id="24" fill="hold">
                            <p:stCondLst>
                              <p:cond delay="15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are the peacemakers?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38400" y="152400"/>
            <a:ext cx="2228495" cy="769441"/>
          </a:xfrm>
          <a:prstGeom prst="rect">
            <a:avLst/>
          </a:prstGeom>
        </p:spPr>
        <p:txBody>
          <a:bodyPr wrap="none">
            <a:spAutoFit/>
          </a:bodyPr>
          <a:lstStyle/>
          <a:p>
            <a:r>
              <a:rPr lang="en-US" sz="4400" dirty="0" smtClean="0">
                <a:solidFill>
                  <a:prstClr val="black"/>
                </a:solidFill>
                <a:latin typeface="Berlin Sans FB" pitchFamily="34" charset="0"/>
              </a:rPr>
              <a:t>Religious</a:t>
            </a:r>
            <a:endParaRPr lang="en-US" sz="4400" dirty="0">
              <a:solidFill>
                <a:prstClr val="black"/>
              </a:solidFill>
              <a:latin typeface="Berlin Sans FB" pitchFamily="34" charset="0"/>
            </a:endParaRPr>
          </a:p>
        </p:txBody>
      </p:sp>
      <p:sp>
        <p:nvSpPr>
          <p:cNvPr id="3" name="TextBox 2"/>
          <p:cNvSpPr txBox="1"/>
          <p:nvPr/>
        </p:nvSpPr>
        <p:spPr>
          <a:xfrm>
            <a:off x="6934200" y="2020669"/>
            <a:ext cx="2590800" cy="646331"/>
          </a:xfrm>
          <a:prstGeom prst="rect">
            <a:avLst/>
          </a:prstGeom>
          <a:noFill/>
        </p:spPr>
        <p:txBody>
          <a:bodyPr wrap="square" rtlCol="0">
            <a:spAutoFit/>
          </a:bodyPr>
          <a:lstStyle/>
          <a:p>
            <a:r>
              <a:rPr lang="en-US" dirty="0" smtClean="0"/>
              <a:t>Julia Hernandez</a:t>
            </a:r>
          </a:p>
          <a:p>
            <a:endParaRPr lang="en-US" dirty="0"/>
          </a:p>
        </p:txBody>
      </p:sp>
      <p:pic>
        <p:nvPicPr>
          <p:cNvPr id="1026" name="Picture 2" descr="http://www.indymedia.ie/attachments/apr2007/200703310926099900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4142" y="2514600"/>
            <a:ext cx="2305558" cy="15139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atholicmom.com/wp/wp-content/uploads/2013/08/cd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39986"/>
            <a:ext cx="3048000" cy="20664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69048" y="3360095"/>
            <a:ext cx="1219200" cy="646331"/>
          </a:xfrm>
          <a:prstGeom prst="rect">
            <a:avLst/>
          </a:prstGeom>
          <a:noFill/>
        </p:spPr>
        <p:txBody>
          <a:bodyPr wrap="square" rtlCol="0">
            <a:spAutoFit/>
          </a:bodyPr>
          <a:lstStyle/>
          <a:p>
            <a:r>
              <a:rPr lang="en-US" dirty="0" smtClean="0"/>
              <a:t>Catherine Doherty</a:t>
            </a:r>
            <a:endParaRPr lang="en-US" dirty="0"/>
          </a:p>
        </p:txBody>
      </p:sp>
      <p:sp>
        <p:nvSpPr>
          <p:cNvPr id="7" name="TextBox 6"/>
          <p:cNvSpPr txBox="1"/>
          <p:nvPr/>
        </p:nvSpPr>
        <p:spPr>
          <a:xfrm>
            <a:off x="5181600" y="398606"/>
            <a:ext cx="3086100" cy="369332"/>
          </a:xfrm>
          <a:prstGeom prst="rect">
            <a:avLst/>
          </a:prstGeom>
          <a:noFill/>
        </p:spPr>
        <p:txBody>
          <a:bodyPr wrap="square" rtlCol="0">
            <a:spAutoFit/>
          </a:bodyPr>
          <a:lstStyle/>
          <a:p>
            <a:r>
              <a:rPr lang="en-US" dirty="0" smtClean="0"/>
              <a:t>Edith Stein</a:t>
            </a:r>
            <a:endParaRPr lang="en-US" dirty="0"/>
          </a:p>
        </p:txBody>
      </p:sp>
      <p:pic>
        <p:nvPicPr>
          <p:cNvPr id="1030" name="Picture 6" descr="http://1.bp.blogspot.com/-ICtWRig_PaU/TkFdRJw_q5I/AAAAAAAAATU/8UTGwPNwhvw/s1600/St.+Edith+Stein%252C+ic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1556" y="921841"/>
            <a:ext cx="1666876" cy="217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973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are the peacemakers?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272988"/>
            <a:ext cx="1821332" cy="769441"/>
          </a:xfrm>
          <a:prstGeom prst="rect">
            <a:avLst/>
          </a:prstGeom>
        </p:spPr>
        <p:txBody>
          <a:bodyPr wrap="none">
            <a:spAutoFit/>
          </a:bodyPr>
          <a:lstStyle/>
          <a:p>
            <a:r>
              <a:rPr lang="en-US" sz="4400" dirty="0" smtClean="0">
                <a:solidFill>
                  <a:prstClr val="black"/>
                </a:solidFill>
                <a:latin typeface="Berlin Sans FB" pitchFamily="34" charset="0"/>
              </a:rPr>
              <a:t>Writers</a:t>
            </a:r>
            <a:endParaRPr lang="en-US" sz="4400" dirty="0">
              <a:solidFill>
                <a:prstClr val="black"/>
              </a:solidFill>
              <a:latin typeface="Berlin Sans FB" pitchFamily="34" charset="0"/>
            </a:endParaRPr>
          </a:p>
        </p:txBody>
      </p:sp>
      <p:sp>
        <p:nvSpPr>
          <p:cNvPr id="8" name="TextBox 7"/>
          <p:cNvSpPr txBox="1"/>
          <p:nvPr/>
        </p:nvSpPr>
        <p:spPr>
          <a:xfrm>
            <a:off x="7772400" y="1649716"/>
            <a:ext cx="2438400" cy="338554"/>
          </a:xfrm>
          <a:prstGeom prst="rect">
            <a:avLst/>
          </a:prstGeom>
          <a:noFill/>
        </p:spPr>
        <p:txBody>
          <a:bodyPr wrap="square" rtlCol="0">
            <a:spAutoFit/>
          </a:bodyPr>
          <a:lstStyle/>
          <a:p>
            <a:r>
              <a:rPr lang="en-US" sz="1600" dirty="0">
                <a:ea typeface="Calibri"/>
                <a:cs typeface="Arial"/>
              </a:rPr>
              <a:t>Alice Walker </a:t>
            </a:r>
            <a:endParaRPr lang="en-US" sz="1600" dirty="0" smtClean="0">
              <a:ea typeface="Calibri"/>
              <a:cs typeface="Aria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0429" y="200157"/>
            <a:ext cx="16097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File:Lillian Eugenia Smith NYW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762000"/>
            <a:ext cx="22098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05600" y="3200400"/>
            <a:ext cx="1828800" cy="369332"/>
          </a:xfrm>
          <a:prstGeom prst="rect">
            <a:avLst/>
          </a:prstGeom>
          <a:noFill/>
        </p:spPr>
        <p:txBody>
          <a:bodyPr wrap="square" rtlCol="0">
            <a:spAutoFit/>
          </a:bodyPr>
          <a:lstStyle/>
          <a:p>
            <a:r>
              <a:rPr lang="en-US" dirty="0" smtClean="0"/>
              <a:t>Lillian Smith</a:t>
            </a:r>
            <a:endParaRPr lang="en-US" dirty="0"/>
          </a:p>
        </p:txBody>
      </p:sp>
      <p:pic>
        <p:nvPicPr>
          <p:cNvPr id="3076" name="Picture 4" descr="Simone Weil 19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758827"/>
            <a:ext cx="2095500" cy="19335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90800" y="3349741"/>
            <a:ext cx="1676400" cy="369332"/>
          </a:xfrm>
          <a:prstGeom prst="rect">
            <a:avLst/>
          </a:prstGeom>
          <a:noFill/>
        </p:spPr>
        <p:txBody>
          <a:bodyPr wrap="square" rtlCol="0">
            <a:spAutoFit/>
          </a:bodyPr>
          <a:lstStyle/>
          <a:p>
            <a:r>
              <a:rPr lang="en-US" dirty="0" smtClean="0"/>
              <a:t>Simone Weil</a:t>
            </a:r>
            <a:endParaRPr lang="en-US" dirty="0"/>
          </a:p>
        </p:txBody>
      </p:sp>
    </p:spTree>
    <p:extLst>
      <p:ext uri="{BB962C8B-B14F-4D97-AF65-F5344CB8AC3E}">
        <p14:creationId xmlns:p14="http://schemas.microsoft.com/office/powerpoint/2010/main" val="269189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3000"/>
                                        <p:tgtEl>
                                          <p:spTgt spid="1029"/>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did we learn about peacemakers?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457200"/>
            <a:ext cx="278744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95800" y="725031"/>
            <a:ext cx="4267200" cy="2246769"/>
          </a:xfrm>
          <a:prstGeom prst="rect">
            <a:avLst/>
          </a:prstGeom>
          <a:noFill/>
        </p:spPr>
        <p:txBody>
          <a:bodyPr wrap="square" rtlCol="0">
            <a:spAutoFit/>
          </a:bodyPr>
          <a:lstStyle/>
          <a:p>
            <a:pPr marL="0" lvl="1">
              <a:defRPr/>
            </a:pPr>
            <a:r>
              <a:rPr lang="en-US" sz="2000" dirty="0" smtClean="0">
                <a:solidFill>
                  <a:prstClr val="black"/>
                </a:solidFill>
              </a:rPr>
              <a:t>Look </a:t>
            </a:r>
            <a:r>
              <a:rPr lang="en-US" sz="2000" dirty="0">
                <a:solidFill>
                  <a:prstClr val="black"/>
                </a:solidFill>
              </a:rPr>
              <a:t>at what realists have done for us.  They have led us  to war and climate change, poverty on an unimaginable scale, and wholesale ecological destruction. Half of humanity goes to bed hungry because of all the realistic leaders in the world.</a:t>
            </a:r>
          </a:p>
        </p:txBody>
      </p:sp>
      <p:sp>
        <p:nvSpPr>
          <p:cNvPr id="6" name="TextBox 5"/>
          <p:cNvSpPr txBox="1"/>
          <p:nvPr/>
        </p:nvSpPr>
        <p:spPr>
          <a:xfrm>
            <a:off x="1524000" y="2514600"/>
            <a:ext cx="2209800" cy="369332"/>
          </a:xfrm>
          <a:prstGeom prst="rect">
            <a:avLst/>
          </a:prstGeom>
          <a:noFill/>
        </p:spPr>
        <p:txBody>
          <a:bodyPr wrap="square" rtlCol="0">
            <a:spAutoFit/>
          </a:bodyPr>
          <a:lstStyle/>
          <a:p>
            <a:r>
              <a:rPr lang="en-US" dirty="0" smtClean="0"/>
              <a:t>Satish Kumar</a:t>
            </a:r>
          </a:p>
        </p:txBody>
      </p:sp>
    </p:spTree>
    <p:extLst>
      <p:ext uri="{BB962C8B-B14F-4D97-AF65-F5344CB8AC3E}">
        <p14:creationId xmlns:p14="http://schemas.microsoft.com/office/powerpoint/2010/main" val="33756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Practicing Peacemaking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12738"/>
            <a:ext cx="220980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20358"/>
            <a:ext cx="22002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05200" y="2027872"/>
            <a:ext cx="2176463" cy="1477328"/>
          </a:xfrm>
          <a:prstGeom prst="rect">
            <a:avLst/>
          </a:prstGeom>
          <a:noFill/>
        </p:spPr>
        <p:txBody>
          <a:bodyPr wrap="square" rtlCol="0">
            <a:spAutoFit/>
          </a:bodyPr>
          <a:lstStyle/>
          <a:p>
            <a:r>
              <a:rPr lang="en-US" dirty="0" smtClean="0"/>
              <a:t>Two books that can be helpful in our understanding of the art of creating and living peace …</a:t>
            </a:r>
            <a:endParaRPr lang="en-US" dirty="0"/>
          </a:p>
        </p:txBody>
      </p:sp>
    </p:spTree>
    <p:extLst>
      <p:ext uri="{BB962C8B-B14F-4D97-AF65-F5344CB8AC3E}">
        <p14:creationId xmlns:p14="http://schemas.microsoft.com/office/powerpoint/2010/main" val="3133634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Practicing Peacemaking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60375" y="245990"/>
            <a:ext cx="5407025" cy="3693319"/>
          </a:xfrm>
          <a:prstGeom prst="rect">
            <a:avLst/>
          </a:prstGeom>
          <a:noFill/>
        </p:spPr>
        <p:txBody>
          <a:bodyPr wrap="square" rtlCol="0">
            <a:spAutoFit/>
          </a:bodyPr>
          <a:lstStyle/>
          <a:p>
            <a:r>
              <a:rPr lang="en-US" dirty="0" smtClean="0"/>
              <a:t>Dr. King’s Way of Nonviolence:</a:t>
            </a:r>
          </a:p>
          <a:p>
            <a:endParaRPr lang="en-US" dirty="0"/>
          </a:p>
          <a:p>
            <a:pPr marL="342900" indent="-342900">
              <a:buAutoNum type="arabicPeriod"/>
            </a:pPr>
            <a:r>
              <a:rPr lang="en-US" dirty="0" smtClean="0"/>
              <a:t>Nonviolence is the way of the strong</a:t>
            </a:r>
          </a:p>
          <a:p>
            <a:pPr marL="342900" indent="-342900">
              <a:buAutoNum type="arabicPeriod"/>
            </a:pPr>
            <a:r>
              <a:rPr lang="en-US" dirty="0" smtClean="0"/>
              <a:t>The goal of nonviolence is redemption and reconciliation.</a:t>
            </a:r>
          </a:p>
          <a:p>
            <a:pPr marL="342900" indent="-342900">
              <a:buAutoNum type="arabicPeriod"/>
            </a:pPr>
            <a:r>
              <a:rPr lang="en-US" dirty="0" smtClean="0"/>
              <a:t>Nonviolence seeks to defeat evil, not people.</a:t>
            </a:r>
          </a:p>
          <a:p>
            <a:pPr marL="342900" indent="-342900">
              <a:buAutoNum type="arabicPeriod"/>
            </a:pPr>
            <a:r>
              <a:rPr lang="en-US" dirty="0" smtClean="0"/>
              <a:t>Nonviolence includes a willingness to accept suffering without retaliation, to accept blows from the opponent without striking back.</a:t>
            </a:r>
          </a:p>
          <a:p>
            <a:pPr marL="342900" indent="-342900">
              <a:buAutoNum type="arabicPeriod"/>
            </a:pPr>
            <a:r>
              <a:rPr lang="en-US" dirty="0" smtClean="0"/>
              <a:t>Nonviolence avoids not only external violence but also internal violence of spirit.</a:t>
            </a:r>
          </a:p>
          <a:p>
            <a:pPr marL="342900" indent="-342900">
              <a:buAutoNum type="arabicPeriod"/>
            </a:pPr>
            <a:r>
              <a:rPr lang="en-US" dirty="0" smtClean="0"/>
              <a:t>Nonviolence is based on the conviction that the universe is on the side of Justice (Micah 6:8)</a:t>
            </a:r>
            <a:endParaRPr lang="en-US" dirty="0"/>
          </a:p>
        </p:txBody>
      </p:sp>
    </p:spTree>
    <p:extLst>
      <p:ext uri="{BB962C8B-B14F-4D97-AF65-F5344CB8AC3E}">
        <p14:creationId xmlns:p14="http://schemas.microsoft.com/office/powerpoint/2010/main" val="3125807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Practicing Peacemaking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60375" y="465138"/>
            <a:ext cx="5407025" cy="1477328"/>
          </a:xfrm>
          <a:prstGeom prst="rect">
            <a:avLst/>
          </a:prstGeom>
          <a:noFill/>
        </p:spPr>
        <p:txBody>
          <a:bodyPr wrap="square" rtlCol="0">
            <a:spAutoFit/>
          </a:bodyPr>
          <a:lstStyle/>
          <a:p>
            <a:r>
              <a:rPr lang="en-US" dirty="0" smtClean="0"/>
              <a:t>Nonviolence toward ourselves</a:t>
            </a:r>
          </a:p>
          <a:p>
            <a:endParaRPr lang="en-US" dirty="0"/>
          </a:p>
          <a:p>
            <a:r>
              <a:rPr lang="en-US" dirty="0" smtClean="0"/>
              <a:t>Nonviolence toward others</a:t>
            </a:r>
          </a:p>
          <a:p>
            <a:endParaRPr lang="en-US" dirty="0"/>
          </a:p>
          <a:p>
            <a:r>
              <a:rPr lang="en-US" dirty="0" smtClean="0"/>
              <a:t>Joining for nonviolence globally</a:t>
            </a:r>
            <a:endParaRPr lang="en-US" dirty="0"/>
          </a:p>
        </p:txBody>
      </p:sp>
    </p:spTree>
    <p:extLst>
      <p:ext uri="{BB962C8B-B14F-4D97-AF65-F5344CB8AC3E}">
        <p14:creationId xmlns:p14="http://schemas.microsoft.com/office/powerpoint/2010/main" val="2394174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114800"/>
            <a:ext cx="7239000" cy="533400"/>
          </a:xfrm>
        </p:spPr>
        <p:txBody>
          <a:bodyPr>
            <a:normAutofit/>
          </a:bodyPr>
          <a:lstStyle/>
          <a:p>
            <a:r>
              <a:rPr lang="en-US" sz="2800" dirty="0" smtClean="0"/>
              <a:t>Blessed are the Peacemakers … </a:t>
            </a:r>
            <a:endParaRPr lang="en-US" sz="2800" dirty="0"/>
          </a:p>
        </p:txBody>
      </p:sp>
      <p:sp>
        <p:nvSpPr>
          <p:cNvPr id="3" name="TextBox 2"/>
          <p:cNvSpPr txBox="1"/>
          <p:nvPr/>
        </p:nvSpPr>
        <p:spPr>
          <a:xfrm>
            <a:off x="381000" y="381000"/>
            <a:ext cx="8077200" cy="4093428"/>
          </a:xfrm>
          <a:prstGeom prst="rect">
            <a:avLst/>
          </a:prstGeom>
          <a:noFill/>
        </p:spPr>
        <p:txBody>
          <a:bodyPr wrap="square" rtlCol="0">
            <a:spAutoFit/>
          </a:bodyPr>
          <a:lstStyle/>
          <a:p>
            <a:r>
              <a:rPr lang="en-US" sz="2800" dirty="0" smtClean="0"/>
              <a:t>Peacemaker …</a:t>
            </a:r>
          </a:p>
          <a:p>
            <a:endParaRPr lang="en-US" sz="2800" dirty="0"/>
          </a:p>
          <a:p>
            <a:r>
              <a:rPr lang="en-US" sz="2800" dirty="0" smtClean="0"/>
              <a:t>Occurs only one time in the whole of the Gospels.</a:t>
            </a:r>
          </a:p>
          <a:p>
            <a:endParaRPr lang="en-US" sz="2800" dirty="0" smtClean="0"/>
          </a:p>
          <a:p>
            <a:r>
              <a:rPr lang="en-US" sz="2800" dirty="0" smtClean="0"/>
              <a:t>It’s a made-up word … but not in a careless way.  In a very careful way.</a:t>
            </a:r>
          </a:p>
          <a:p>
            <a:endParaRPr lang="en-US" sz="2800" dirty="0"/>
          </a:p>
          <a:p>
            <a:r>
              <a:rPr lang="en-US" sz="2800" dirty="0" smtClean="0"/>
              <a:t>Let’s look at how full of meaning it truly is …</a:t>
            </a:r>
          </a:p>
          <a:p>
            <a:endParaRPr lang="en-US" dirty="0"/>
          </a:p>
          <a:p>
            <a:endParaRPr lang="en-US" dirty="0"/>
          </a:p>
        </p:txBody>
      </p:sp>
    </p:spTree>
    <p:extLst>
      <p:ext uri="{BB962C8B-B14F-4D97-AF65-F5344CB8AC3E}">
        <p14:creationId xmlns:p14="http://schemas.microsoft.com/office/powerpoint/2010/main" val="1185910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Practicing Peacemaking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60375" y="465138"/>
            <a:ext cx="5407025" cy="1754326"/>
          </a:xfrm>
          <a:prstGeom prst="rect">
            <a:avLst/>
          </a:prstGeom>
          <a:noFill/>
        </p:spPr>
        <p:txBody>
          <a:bodyPr wrap="square" rtlCol="0">
            <a:spAutoFit/>
          </a:bodyPr>
          <a:lstStyle/>
          <a:p>
            <a:r>
              <a:rPr lang="en-US" dirty="0" smtClean="0"/>
              <a:t>How do you define nonviolence?</a:t>
            </a:r>
          </a:p>
          <a:p>
            <a:endParaRPr lang="en-US" dirty="0"/>
          </a:p>
          <a:p>
            <a:endParaRPr lang="en-US" dirty="0" smtClean="0"/>
          </a:p>
          <a:p>
            <a:r>
              <a:rPr lang="en-US" dirty="0" smtClean="0"/>
              <a:t>How are you violent to yourself?  How do you put yourself down, hurt yourself, cultivate inner violence and perpetuate violence, resentment and hatred?</a:t>
            </a:r>
            <a:endParaRPr lang="en-US" dirty="0"/>
          </a:p>
        </p:txBody>
      </p:sp>
    </p:spTree>
    <p:extLst>
      <p:ext uri="{BB962C8B-B14F-4D97-AF65-F5344CB8AC3E}">
        <p14:creationId xmlns:p14="http://schemas.microsoft.com/office/powerpoint/2010/main" val="673050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Practicing Peacemaking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60375" y="465138"/>
            <a:ext cx="5407025" cy="3970318"/>
          </a:xfrm>
          <a:prstGeom prst="rect">
            <a:avLst/>
          </a:prstGeom>
          <a:noFill/>
        </p:spPr>
        <p:txBody>
          <a:bodyPr wrap="square" rtlCol="0">
            <a:spAutoFit/>
          </a:bodyPr>
          <a:lstStyle/>
          <a:p>
            <a:r>
              <a:rPr lang="en-US" dirty="0" smtClean="0"/>
              <a:t>How </a:t>
            </a:r>
            <a:r>
              <a:rPr lang="en-US" dirty="0" smtClean="0"/>
              <a:t>are you violent to yourself?  How do you put yourself down, hurt yourself, cultivate inner violence and perpetuate violence, resentment and hatred</a:t>
            </a:r>
            <a:r>
              <a:rPr lang="en-US" dirty="0" smtClean="0"/>
              <a:t>?</a:t>
            </a:r>
          </a:p>
          <a:p>
            <a:r>
              <a:rPr lang="en-US" dirty="0"/>
              <a:t>Violence Toward Ourselves</a:t>
            </a:r>
            <a:r>
              <a:rPr lang="en-US" dirty="0" smtClean="0"/>
              <a:t>: (From the Group of women at the Day of Renewal Retreat):</a:t>
            </a:r>
            <a:endParaRPr lang="en-US" dirty="0"/>
          </a:p>
          <a:p>
            <a:r>
              <a:rPr lang="en-US" dirty="0"/>
              <a:t> </a:t>
            </a:r>
          </a:p>
          <a:p>
            <a:r>
              <a:rPr lang="en-US" dirty="0"/>
              <a:t>Not adequate enough – abusing substances</a:t>
            </a:r>
          </a:p>
          <a:p>
            <a:r>
              <a:rPr lang="en-US" dirty="0" smtClean="0"/>
              <a:t>“You’re </a:t>
            </a:r>
            <a:r>
              <a:rPr lang="en-US" dirty="0"/>
              <a:t>a girl</a:t>
            </a:r>
            <a:r>
              <a:rPr lang="en-US" dirty="0" smtClean="0"/>
              <a:t>.” </a:t>
            </a:r>
            <a:r>
              <a:rPr lang="en-US" dirty="0"/>
              <a:t>You can’t do that.</a:t>
            </a:r>
          </a:p>
          <a:p>
            <a:r>
              <a:rPr lang="en-US" dirty="0"/>
              <a:t>Do for everyone else.  But not you.</a:t>
            </a:r>
          </a:p>
          <a:p>
            <a:r>
              <a:rPr lang="en-US" dirty="0"/>
              <a:t>Holding on to anger/grudges.  Isolation.  Stress.</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258397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Practicing Peacemaking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60375" y="465138"/>
            <a:ext cx="5407025" cy="1200329"/>
          </a:xfrm>
          <a:prstGeom prst="rect">
            <a:avLst/>
          </a:prstGeom>
          <a:noFill/>
        </p:spPr>
        <p:txBody>
          <a:bodyPr wrap="square" rtlCol="0">
            <a:spAutoFit/>
          </a:bodyPr>
          <a:lstStyle/>
          <a:p>
            <a:r>
              <a:rPr lang="en-US" dirty="0" smtClean="0"/>
              <a:t>Who challenges our nonviolence most?  How do we practice nonviolence to those who are violent toward us?  Where do we find the God of peace as we practice interpersonal nonviolence?</a:t>
            </a:r>
            <a:endParaRPr lang="en-US" dirty="0"/>
          </a:p>
        </p:txBody>
      </p:sp>
    </p:spTree>
    <p:extLst>
      <p:ext uri="{BB962C8B-B14F-4D97-AF65-F5344CB8AC3E}">
        <p14:creationId xmlns:p14="http://schemas.microsoft.com/office/powerpoint/2010/main" val="422855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Practicing Peacemaking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60375" y="465138"/>
            <a:ext cx="5407025" cy="4247317"/>
          </a:xfrm>
          <a:prstGeom prst="rect">
            <a:avLst/>
          </a:prstGeom>
          <a:noFill/>
        </p:spPr>
        <p:txBody>
          <a:bodyPr wrap="square" rtlCol="0">
            <a:spAutoFit/>
          </a:bodyPr>
          <a:lstStyle/>
          <a:p>
            <a:r>
              <a:rPr lang="en-US" dirty="0" smtClean="0"/>
              <a:t>Who challenges our nonviolence most?  How do we practice nonviolence to those who are violent toward us?  Where do we find the God of peace as we practice interpersonal nonviolence</a:t>
            </a:r>
            <a:r>
              <a:rPr lang="en-US" dirty="0" smtClean="0"/>
              <a:t>? (Day of Renewal women):</a:t>
            </a:r>
          </a:p>
          <a:p>
            <a:r>
              <a:rPr lang="en-US" dirty="0"/>
              <a:t> </a:t>
            </a:r>
          </a:p>
          <a:p>
            <a:r>
              <a:rPr lang="en-US" dirty="0"/>
              <a:t>How do we model peace and justice?</a:t>
            </a:r>
          </a:p>
          <a:p>
            <a:r>
              <a:rPr lang="en-US" dirty="0" smtClean="0"/>
              <a:t>Ourselves getting </a:t>
            </a:r>
            <a:r>
              <a:rPr lang="en-US" dirty="0"/>
              <a:t>in the way …</a:t>
            </a:r>
          </a:p>
          <a:p>
            <a:r>
              <a:rPr lang="en-US" dirty="0"/>
              <a:t>Witnessing </a:t>
            </a:r>
            <a:r>
              <a:rPr lang="en-US" dirty="0" smtClean="0"/>
              <a:t>violence and how to respond</a:t>
            </a:r>
            <a:endParaRPr lang="en-US" dirty="0"/>
          </a:p>
          <a:p>
            <a:r>
              <a:rPr lang="en-US" dirty="0" smtClean="0"/>
              <a:t>Avoiding conflict</a:t>
            </a:r>
            <a:endParaRPr lang="en-US" dirty="0"/>
          </a:p>
          <a:p>
            <a:r>
              <a:rPr lang="en-US" dirty="0" err="1"/>
              <a:t>IntrA</a:t>
            </a:r>
            <a:r>
              <a:rPr lang="en-US" dirty="0"/>
              <a:t>-personal (social media)</a:t>
            </a:r>
          </a:p>
          <a:p>
            <a:r>
              <a:rPr lang="en-US" dirty="0"/>
              <a:t>Not reacting in kind</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30622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Practicing Peacemaking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60375" y="465138"/>
            <a:ext cx="5407025" cy="2031325"/>
          </a:xfrm>
          <a:prstGeom prst="rect">
            <a:avLst/>
          </a:prstGeom>
          <a:noFill/>
        </p:spPr>
        <p:txBody>
          <a:bodyPr wrap="square" rtlCol="0">
            <a:spAutoFit/>
          </a:bodyPr>
          <a:lstStyle/>
          <a:p>
            <a:r>
              <a:rPr lang="en-US" dirty="0" smtClean="0"/>
              <a:t>What nonviolent movements and nonviolent actions have you participated in?  Where do we see the hope and power of active nonviolence working in the world today?</a:t>
            </a:r>
          </a:p>
          <a:p>
            <a:endParaRPr lang="en-US" dirty="0"/>
          </a:p>
          <a:p>
            <a:r>
              <a:rPr lang="en-US" dirty="0" smtClean="0"/>
              <a:t>What global grassroots movement of nonviolence are you part of or do you wish to join?</a:t>
            </a:r>
            <a:endParaRPr lang="en-US" dirty="0"/>
          </a:p>
        </p:txBody>
      </p:sp>
    </p:spTree>
    <p:extLst>
      <p:ext uri="{BB962C8B-B14F-4D97-AF65-F5344CB8AC3E}">
        <p14:creationId xmlns:p14="http://schemas.microsoft.com/office/powerpoint/2010/main" val="2103768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Practicing Peacemaking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BDABIMDRANCxIQDhAUExIVGywdGxgYGzYnKSAsQDlEQz85Pj1HUGZXR0thTT0+WXlaYWltcnNyRVV9hnxvhWZwcm7/2wBDARMUFBsXGzQdHTRuST5Jbm5ubm5ubm5ubm5ubm5ubm5ubm5ubm5ubm5ubm5ubm5ubm5ubm5ubm5ubm5ubm5ubm7/wAARCAFaAOgDASIAAhEBAxEB/8QAGwABAAIDAQEAAAAAAAAAAAAAAAUGAgMEAQf/xABHEAABAwIDAgoGBwYGAgMBAAABAAIDBBEFEiETMQYUIjNBUWFxcpEyU4GhscEWI1JUk9HwNEJzkqLhFSRiY7LxNUMlNoJ0/8QAGQEBAAMBAQAAAAAAAAAAAAAAAAECBAMF/8QAIxEAAgIDAQACAgMBAAAAAAAAAAECEQMSMSEyQQQiUWHw8f/aAAwDAQACEQMRAD8AuUUbDEwljSco6Flso/Vt8kh5lnhCzUEmGyj9W3yTZR+rb5LNEBhso/Vt8k2Ufq2+SzRAYbKP1bfJNlH6tvks0QGGyj9W3yTZR+rb5LNEBhso/Vt8k2Ufq2+SzWErS+Mta7KT0oBso/sN8k2Uf2GeQXNJBVZnGOYAWFgRuP8AfcsZKarIDW1O9pDja2t949miA69lH9hvkmyj9W3yXK6lqiCBVmxH2elHUk+1L21LuizTewFgD09l/NAdJhYQbMb5KuYnDU0spc2STZk9DjopyOmqGluepLg219NXbv7+a9FIXwuZUP2hcTrbcrRlq7KTjsqKpxmf10n8xTjM/rpP5iunEcPfSSEgXjPuXEt0dZK0YJKUXTNnGZ/XSfzFOMz+uk/mK1oraors/wCTZxmf10n8xTjM/rpP5isAxxYXhpLAbF1tAVnTQGpqGQtc1pebXcdAopE3I3Ujaysm2cMkhNrkl5sO9aeMT3I2z9NNH3XZiNQKVjsNow6NjdJ5SLOkPUOztWuDCppIGyExQRuIDNq7Lm6rKia6+HRp8XrOfjM/rpP5inGZ/XSfzFYyxvhkdHI0te02IKxV6RztnRTzzGoiBlkILxcFx60Wum/aovGPiizZ1TRq/HbaZcoeZZ4Qs1hDzLPCFms5pCIiAIiIAscwDg2+pFwFrqqllLCZH3PQ1o3uPUF5SxPa0yTEGZ+rrdHYOwIRZvREQkIscwzll+UBe3YskAReNc118pBsbHsK9QBERAEREBqngZPGWvF7qsYjh76SQkC8Z9yti1TwMnjLXi91eE3B2ik4KaplLXTQ0Tqt5JcI4WC8kh3NC2Yjh76SQkC8Z9y5A4lmye5+xc4F7GnfZbVLaNxMLjpKpEnE12LPbTUYdBhsJF3bjIes/Ie09AXDWQsiq6hkGd0UT8pfbceq/fcexTGHSOq5XugaKejpWkRtd+88/vO7urtv3cTCK88RoZNlRRAvlmdvlI3uPZfz7lxjJpnaUVKP9ikmOI4hSR1eQhgILiOU/pAJWWxlqKh2I4zeCCI8mN3QOhoHxPT0Llq6Pi8cU8MzZ4JDZsjRbUdHuWzDLVWJxGrkfNluWNkeXDNbS1zorNebRKxbvWXTOSinrJXVdRJDSmpf9VHM6zjoAB32AXBJG6KR0cgyuabEdRUkyF7ZnYpjZ2eU3bHfUnoa0fq61VVO4wPrK0uZU1L7xU7Rd1u3uH66EhOvGJwv1HJTftUXjHxRewNcysja9pa4PbcEWO9Fz/I6jp+Pxlxh5lnhCzWEPMs8IWazmkIiIAsJZGRRukkcGsaLknoWar+MV+1c5kZvFE61/tyfk342UpFZS1VnTRl+I4g6olBbHAcrGHoP5/PuUuuXDafitDFGRZ1ru7zvXUgivPQiIoLEfiUvFqikqOjaGJ3hcPzAUgonhNycJLjrlkYbe1dmGzGaijLnh723Y5w/eI0v7d/tQrftGFW40soqWglhs2Vo9xXWxzXsDmkOaRcEdISRjZGOY4Xa4WKi8PqHUtQaOYkjNZrj0O6vbvHtVqtEXTolkRFUuEREAREQGqeBk8Za8XuqxiOHvpJCQLxn3K2LVPAyeMteL3V4TcHaKTgpqmUwyP2L4g9wjfbM0HR3ep+mp/8ANxT0zYRQbDJIb2J33v7lGYjh76SQkC8Z9y4gGFwEgLo7jM0HeFqaWRXExpvG6kSFJC6tgaJZsmG0r3ODyLXHRr3X81yPjzNdUQRyCmz2Y548lIG2JAultS4TS7mk2zW6/wBe9baOsfWzyOLGw4XFGWljhpbrPb09iqpNf7/el3BPz/f8I+jqIIZHVNW2WomjH1LXOLhfvO5d+J4pWRQ0jGyNinkj2kpY0aA7gL37fJQ7I5HUwn2b9mTbMR0rKaWSeXaTPLnZQ256grvGm7KLI4xaM4pZJq2J80j5Hl7Rdx7UWNN+1ReMfFFxzqmjt+O7TsuUPMs8IWawh5lnhCzWc0hEXjnBrS5xsALkoCPxqufS07YqfWpnOSIDoPWoNkbX4hT0serI3Bl/tG/KPtN1shqTW4hV4kfQpmWhB6CdG/MrDBRfFoL9ZPuKs/PDNklbSLYiIqmkIiICH4VOAwcgn0pGhaeDU1i6EnSSJkrR3cg/8QtHDCo0p6cdr3fAfNaMLl2MmES7g4yQuPe7T4qTk3+xbFDY1C0TMkdcNkGVxG8Ebj3jf7FMrixhmegcfsEOVoOpE5FcRhdY6phdHNYVEJyyAdPU4dhXaqw2odSGKuZc7IiOcD96M7j7Dp5Kyse2RjXsIc1wuCOkJONMmEtkZIiKhcIiIAiIgNU8DJ4y14vdVjEcPfSSEgXjPuVsWqeBk8Za8Xurwm4O0UnBTVMqVLVvpi4BrZIniz436tcuwF+JRE1Gzo8Mg1e1m5x36np/W9acRw99JISBeM+5a6KsdSvIIEkL9JIzucPzWppTW0emRNwesuElUVuzbBLDs5MNkbs9haxB3m99b/rtUISCSQ3KCTZt72HRqj8rpC5rMoucoJuQO9FeEdSk57Gym/aovGPiiU37VF4x8UWf8jqNH4/GXKHmWeELNYQ8yzwhZrOaQobhNW8XoNgx1pJzbT7I3/Ie1TKpXCKq4zikgHoRcgezf77q8FbKTdI6ms4twbiA9KplzO7QN3wCwwh+TFKcn7VvMEfNdmNx7CjoIPsMt5AKKhk2U0cn2HB3kVDdsyzdTLui8BBFxqCvVU2hEUTwjxDidAY2H62e7R2DpKEN0isYzWcdxOWUG7AcrO4fq63ThzMAoZGmzhM8g9X6soxTVe3LwXw8dcjj53UnBO7ZbYpBLEyQbntDh7Vrrhmopx/oPwXNgMxnwamcd4bk8jb5Lprjain/AIbvgi6dn8SApMrptjJzcwMbvb/ddHB2qdFJLhlQfrIScnaL6j5rguRqN6yxsvpq6kxGHkmRocSOlw3+YWnJG2ZsUqRa0WqlqGVVPHPEbtkFwtqymsIiIAiIgCIiA1TwMnjLXi91WMRw99JISBeM+5Wxap4GTxlrxe6vCbg7RScFNUylou3EcPfSSEgXjPuXEt0ZKStHnyi4umbKb9qi8Y+KJTftUXjHxRZvyOo1fj8ZcoeZZ4Qs1hDzLPCFms5pNdRKIKeSV26Npd5BfP2kyzAvNy92vbcq58IJNng1Qb2LgGj2kfK6pkJtNH4h8V2xryzjkfqRZuE45VN/+vkoNWDhM28ED+p5HmP7KvrkZ8vzLZg84nw2I3uWDIfZ+gu5V3g5U7OofTu3SC7e8f2+CsKg1Y5bRMJ5mU8L5ZXBrGC5JVDxKtfiFa+d+gOjG/Zb0BSPCLFuOS8Wgd9RGeUR++78lCKSk5X4FYeEcRpsLw6nO9gse8NCiMLpzVYlTxAXBeCe4an3BS/DGS9TTR9LWF3mf7IF8Wd/BR+bCS37Mrh8D813Ys/JQP19KzVFcD33palnU8HzH9l047Nd8cIO7lEfD5q0FckTKVYyKXVWR8Z4NOsLup33Hd0+4rlUthLNtQVMJ/euPMWWnLyzPi+VHHwTrbiSje7dy2X94/XarGvn9DUmirIpxc7N1yOsdI8lfmOD2hzTdrhcFZ5r2zVjdqjJERczoEREAREQBERAap4GTxlrxe6rGI4e+kkJAvGfcrYtU8DJ4y14vdXhNwdopOCmqZT6b9pi8Y+KLunw6SlrYy1pMecHu1RXzSUqaOeGLjaZZIeZZ4Qs1hDzLPCFmuJ3ITha62GxN65R8Cqne2o6FaOFx/ylOP8AcPwVXXfH8TPk+RdcaaJ8ILxrlyvH67iqurTh4FZgMLCfThyX7hZVcggkHeNCuLOedepmUUjoZWSMNnMIIUhjuPCSAU9ISC9oMjuq/wC6oxc9Uzc8dxQrjm14c6Ih0Q6Fh4I0uaomqXbmNyN7zv8A12ri4STbXGZR0RgMHlf4lWbBqUYfhUbX6OI2kh7Tr7lSaiY1NRLO4WdI4uI6rlDpLyKRP8EZBGytc82a0MJ/qWNRKZ53yu3uN7Lhwpz2QTAaMlLfba/5rqWnFGlZnySukFMYDzc3iCh1N4G21LIet/yCnL8ScPzKjiDBFiFSwDRsrgB2XVs4OVRqMKY1xu6I5D3dHuVZxkWxeq/iFSHBOcsrJYCdJGZh3j/tc5K4nWLqRakRFwNAREQBERAEREAREQGuYAxPNtcpRezcy/wlEAh5lnhCzWEPMs8IWaAgOF4/ytOf9w/BVdWvhaP/AI+E9UtvcVVF3x8M+T5Fu4Kz7TDDHpeKQj2HX81FYvBxfEZWj0XHOPb/AHutvBGYNq54SfTYHDvB/uu3hLT3bFUAbuQfiPmuc1TImtsdkCjgHAg7iiKplOF7Sx5aehd2BUXHcTjaReOPlvv1Do87LTUx3bnG8b1aODNDxXDxK8Wkn5Rv0N6B8/ahpx/sb8fqeK4RM4HlPGzb7f7XVMpoDPJlGjRvPUp7hTK+oqoKOPc0Z3d53frtXJDE2GMMb7T1rpjht6Ms/aM2tDWhrRYDQL1EWszBWLDI9nQRDpcM3mq/DGZZWRje42VpGWNnU1o9wXDM+I04F62UXFnZ8Vqj/uuHkbL3CJthitM/ozhp7jp81yyyGWZ8jvSe4uPtK8a4scHDe03CV4L9s+i7lobX0jwSyqgcG77SA21t8Vva4PaHNN2uFwoKeAigxIRx5XGqblszouz3LOkaGyZkqYIs21mjZltmzOAtfdfyWUUsc8YfDIyRh3OY4EKAxCCqbxrbybZ14CHthsAA53RreymcOdmo2HOH7+UIjHfX7J3KWgnZ0oiKpYIiIAiIgMJuZf4SiTcy/wAJRAIeZZ4Qs1hDzLPCFmgIbhUzNhQP2ZWn3EfNVFXThGL4JUdmU/1BUtd8fDPk6dmDT8XxameTYF+U9x0VyxGn4zQyxWuS27e8ahUHuX0GjmFTSQzA3zsDvcq5F9lsfqaKWi68Vp+LYhKwCzScze4rkXMxtU6Cs9LisTsObLIfrG8ksG8lVtjC86butdDWhosF1hj29ZaE3DhsleZZ5JnenIbn5BYoi1JUVbv1hEXrWl7g1ouSbAIQSOCU+eZ0xGjNGnt/6XdjNRxbC6iTpLco7zot1JAKanbGOganrKhOFtVaOGlbvcdo7uGg+fksbe8zdFaQK0iIu5xL9hrs2GUruuFnwC6FyYP/AOJpf4QUNPWTw8KCNtJsGyMYWF5y8ptt25Zqts0XSRZF6q1i1XUHGWtimkZFFJHE4NeQHE6nT3Lt4R1E8cENPSue2aZ+mQ2dYDo9ya8G3SYRRdNWGp4OunDztBC4F19Q4A6/NR+DYjM+hqqeoleZmxOkjc5xLiLdfYmpOxZEVZ21U3AaKvZNM50TztBnJztznf1/3XZT1L8SxzNTyvFJTsBOVxAe47rj2+5NSNiaREVS5hNzL/CUSbmX+EogEPMs8IWawh5lnhCzQEdwg/8AC1PcP+QVJV24QG2C1Pc3/kFSV3x8OGToVu4LTbTCzHfWJ5HsOvzKqKnOClQIquaNzg1r2Ztd1wf7lTNWisHTJDhJT3iiqAPROV3cd367VCxxF2rtApjEsRFS0wxAGLpcRvUekMX3I5ZWnK0eAACwXqItByCIiAKUwakzO4w8aDRo6z1rio6Z1XOGD0d7j1BWSONsUbWMFmtFguOWdKkaMMLds9JAFybAbyqJilWa7EJZr3aTZnhG5WXhJXcVoNiw/WT3b3N6T8lT1zxr7OuR/QREsToN5XU5F9wtuXC6Qf7LfgoKtiMuIYxl0cyNkjSOgtAKskUYihZGNzGho9iwFLAJJJNk3PKLPdbVw7VmTo0NXRWX3kpKarcLGqrtpbqF7fIrqq+NVvCN3EnRh1IwAGT0QTv9uvuU06ipnRxRuhYWRG7BbRp6ws4qaGCSR8UTWPkN3kD0ip2I1K9hxfS0+K4fPYPZG54A3at1t7lrnpntwKjrofTiYWP7WG4+fvVjfSU75XSuhaZHtyOdbUt6lk2nhbT8XEbRDbLktpbqTYa/RGYOwP4MNY4XaWSAj/8ATljwUja3Ci8DlPkNz5KVigihhEMcbWxgEZRu13/NKenipo9nBG2Nl72aNLqG+lkuG1ERVLGE3Mv8JRJuZf4SiAQ8yzwhZrCHmWeELNAQ/CmXZ4SWete1vlr8lUFP8LKkPqIqZv8A6xmd3nd7vioqnoy+zpbhvV0laMa8M2SSs0wwPmdZg06SdwUhBTMhGmruklbWtDW5WgADoC9XdKjO5WERFJUIiIAso2Okkaxgu52gCxAJNhqSp7DKHizNpIPrXf0jqVJz1R0xwc2bqKkbSQBg1cdXHrK3ve2NjnvIDWi5J6AslXOFGJacRhdv1lI9wWRXJmx1FELida7EK18x0buYOpvQuVEWhKjO3YXRh0W3xCnjtfNI2/dfVc6mOC0O0xQyEaRMJ9p0/NRJ0iYq2WHGpZYcJqHwEh4bvHQL6nyUVh1FE91LUYbW3lbYzMe/Vw6dPNTOJ1ElJQyTxRiVzBfKerpVeqZKCeoopcMbkqnSNzNYCLDp/QXGPDtLp3ROP0qrhc2FPuv2MXHg+EMr8NMxnmZNmIaQ7QW3aLri/wDtdd//AD/Ji58DxekoMKLJpDtQ8uDA0kn27lb2vCPL9NVVWzVPBz65x20U4jc6+p0KksOo8NirGPpqx0sovZplDr6dSiZ6eSHg46WZpa+eoElj1WKmKGbBX1TG0TYtvrlyxkHdrrbqR88C76RVNBFiPGDUVbo8R2hDA59gLbgFZ6ZsrKeNs7g6UNAc4bietVurrKCtopzXQthrm3Aa0G9xu16fap3Cdp/hdNtr58gvff2KsuEx6diIiodDCbmX+Eok3Mv8JRAIeZZ4QtNdWNo4S8jM8+izpcVyVGKMgibHCM8gABPQ1RMsr5nl8ri5x6Su0MTfrOE8yj4jRsi+d885zzPNyegdy2Ii1JUZG2+hERCAiIgCIpbC8O3TzjtY0/EqspKKtl4RcnSM8Kw/ZgTzDln0Wno7VKItdRPHTQPmldlYwXJWOUnJ2zdGKiqRy4viLcOpC/Qyu0jb1nrVHe90j3PeS5zjck9JXTiVc/EKt0z9BuY37IXKu0I0jhOVsIiK5QK2cFKfZ4e+cjWZ+h7Bp8bqqMY6R7WRjM9xAaOsr6BSwNpqWOFg0jaG6dK5ZH5R1xr2zctUdLBE8vigiY873NYAT7VDB0smFSYm6slZO1rn5A/kNI/cy+7rXRRGafE5ZHipytc3dKBG28bTYtvfeerpXOjrZJ7GLaGQRs2jhYuyi5HVdYMo6aNwcynha4biGAELciqWMJYo5m5ZY2vbvs4XCwjpKeJ4fHTxMcNzmsAK3IgNT6WCSUSvgidINz3MBPmtqIgCIiAwm5l/hKJNzL/CUQFYm55/iKwWc3PP8R+KwW9cPNfWERFJAREQBEUlhmHbUiaccj91p6e3uVZSUVbLRi5OkZYZh2e0845O9rT09qmV4vVjlJyds3QgoqkeE2FzuVPx/FuPzbGF3+XjO8fvnr7l38I8Xyh1FTO1POuB3f6fzVaXSEftlJz+kERF1OIREQkl+DFJxjEds70IBm9p3fn7FcFGcH6PimGMLhaSXlu9u73KH4RyzjGGxRTSMzMaAGvIFySuD/aR2X6RLC7DaN9Rt3U0ZlvmzEdPWt7I2sc9zWgF5zOI6TYD4AKo1H+LYNLG6WoeQ69htC9p6wQV1cI62R9PQTwyPjEsbnENcR9n801f8k7r+Czoq1huF4m2pp6iWcmG4cQZXG47lOYjVcToJp9Lsbyb9fR71VqnSLKVqzpRVDg/iErMTYyome5kwy8txIv0e8W9qncbxP8Aw6kBZYzSGzAdw6yji06IU01ZJIqfBhuKYpHxl0xs7VpkeRfuA3Bb8Kxapoq4UWIOcW5snLNyw9GvVuU6Eb/0WlFUcYdUy8IJKeCeRpe5rWjOQBcDqUpguHV9HVPfWS52FlgNoXa3HWjjSslSt1RLzcy/wlEm5l/hKKhcrE3PP8R+KwWc3PP8R+KwW9cPNfQiIpICIu/DKA1LtpKPqh0faUSkoq2WjFydIywzD9sRNMPqxuH2v7KbAtuQAAWAsAvVjnJyds3QgoKgorHcVFBBs4iDUSDk/wCkda68Rro8PpHTSanc1v2j1KjVFRJVTvmldme83JUwjfpE5V4ayS4kkkk6knpREXc4BERCAuzCKPj2IxRH0Acz/CP1ZcatfBaj2NG6pe3lzGzT/pH91WTpF4K2TiqPCYubjbSy+cMYW2F9bmytyg8UwaprMVjqYnRBjQ24c4g6HuXGDpnaatEU+mxjF5GNqGSWZudKzZht/YLrfwohbTw4fC3VsbHNHsyq1KHx/Cp8TMBgdGNmHXzkjfbsPUpUvSsoeHHhWFYjFU01Q+YGEWcW7QnS3UnC2r1hpGn/AHHfAfNe0GCYjT1sMktQwxscCWiRx07rLKfAqmsxZ1TVOiMDn3LWuObKNw3fNTau2KdUiIxCWm2dEaOS8kUeV/JIs4G99e0ldfCKfjlPQ1TRZskZ06jpcKSrODVK6meKRmSfTK57yRvSiwWX/DJKKvLHMzZo3MNyw+0fq5TZdI1fCRw2WOfD4HwkFuQDToIG5cdRieGiuMMkYknzBtxGHa96inYBidM4tpZ7scdSyQsv3hSGD4AKKUT1L2ySj0Wt9Fvb2lRUV7Za5coicZikm4RyRQm0j3NDTe1jlCmMEw2toqiR9XKHtcywG0LrG/aubFMCrKvEpKmCSJrXWtd5BFgB0BdGC4XW0NU+SqmbIwsLQA9ztbjrClv9SEqlwl5uZf4SiTcy/wAJRcjqVibnn+I/FYLObnn+I/FYLeuHmvoRFuo6Z1XOI26De49QRulbCVukbcPojVyXdpE30j19gVga0MaGtAAGgAXkMTIY2xxizWjRZrHOezN2OGiCwlkbFG6SRwaxouSegLNVfhNie0k4lC7kMN5CDvPV7FEVbotKWqsjcWxF2I1ZkNxG3SNvUPzXEiLQlRmbsIiKSAiIgNtLTuqqqOBnpSOtfq7Vf4o2wxMjYLNY0NA7Aq3wTpM00tU5ujBkYe07/d8VZ1wyO3RoxqlYREXM6BERAEREAREQBERAEREBhNzL/CUSbmX+EogKxNzz/EfisFnNzz/EfisFvXDzX09Yx0j2sYLucbAKyUVK2kgDBq46uPWVx4NR5GcYkHKd6I6h1qUWbLO3SNeGFK2EReE2Gq4nc4MbxD/D6IuaRtn8mMdvX7FSCSSSTcnUk9K7sZrziFc57XXiZyY+7r9q4VohGkZpythERXKBERAERb6CDjVfBD0PeAe7p9yhkouWC0xpMLhjcOURnd3nVdRniD3MMrA9tiWlwuL7ln3KNmoJpBLGGxgFznCW/K1cDb3e4LM/TVxHe6oha9rHSxhzjZrS4XJ6gvDUwNNjNGCQTYuG4byuF+Hyl7bSFzWuJNzq8ZwbHTs6F7T0M0VTE+zA0El5Dr3HK6Lb9d46yhFs7W1MD2F7Jo3MAuXBwIHtWZkYHZczb3ta/Ta9vJRrcNlNJHA8tts2Med+4k/kso6CYVkNQ5zcwcDJr6Vo8o95PmgtkhtGFxbnbmBsRfW9r28liyohkALJY3BxygtcDc9XeuGXDpX1sszXhrZHajs2eUHvBv5rF9BPLIyQ7OJzXtcGgkgZWOAO4dJHsCgWyQ28WXNtGW68w6r/AA1TbxZnN2rMzLBwzC7b7rrgbh8wZlu23F8tgf8A2ZQ2/dYL2SinLiWhnILi3leneQP1003WQWztdUQtkLHTRh7RmLS4XA67L188LDy5Y28rLq4DXq79VxS0tRK6pzNAbNHbLtLgGwG63vWpuHTxPkIEUocXtaHuOjS1gBOnRk96C2STJ4pHvZHIxzmGzmtcCW9/Uti4qSGenfLmaXNfK5w+s0ALib2tpoe1dqEowm5l/hKJNzL/AAlEJKxNzz/EfittBTcaqWtI5A1d3LVNzz/Efip3CafYUgcfTk5R+S1zlrExQhtM7AAAABYBeoiyG0KK4R1vFcOLGG0k3IHd0n9dalVTeEtVxjFHMabthGQd/T+XsV4K2Um6RFIiLQZgiIgCIiAKW4Lx7TFw71bHO+XzUSp/ggwGoqX9LWNHmf7KsuF4fIs6LmxCN0kDQx0rTtGc24tNi4A7uy64Jn1oa8csNyzZSHOufrG2vpppe3YsxobomUXC/NxGIBzw0uAe5r3Eht/tb/atOebaxFrpy+8YaHA2cw+kSN17X9yCyURQtPxuajjZO6oD2tg5QcWl1zyt3YbHuXrzUhlVsnS7RsoyDO4m2caWOlrIRZMooOLjtROMrpmZjI9uZxaG32ZbcdNrnTvW+aoqRTOZTte+cTvJBuOSHOIF+o2A9qCyUXqi2xzOmk2ck4EktmlznWDTFfp3corGOSeWoppX7VjZC5xYXOaGkFoAsO46HTUoLJVeqPq5ZGzVTGmQXp2mMAH0uXe3buWmZtQI5Hl0gDqgi+1eOSC7qHJG7dvQmyWRYRva9vJN8pse9ZoSYTcy/wAJRJuZf4SiAr0MPGMQ2dtC8k9ysYUVhEV6qolPQco89VLLrkdujjijSbCIi5HYxke2KNz3mzWguPcF88kkMsr5Hek9xcfarvjb9nhFUb2uzL56fNUZdsa+zjlf0ERF1OIREQBERAFYOCDgJ6pnSWtPkT+ar6l+C8mzxbL6yNzfgfkqT4Xh8i4IvFHDFMwkLY2uyTZCA7XLryu/Q6LOaLJJFHQYjJMIn7NmRzInO1N+W4jTyW6erfFVMjyt2bgOU4nUkkW0Gnt33QWdaKNbiUr6eORsbbujjed5DczSToNej3r2bEZIW1Dy2JzY2sLLE8ou3C6CyRRR78Ty8trM0WdoLgdQ0szZvZ8Frdi9mv5DS5tLt7Zt7rXy+SCyURcVNXPmmZG6MNJLwTqN2W2h1HpdKzoKl9VAZHtDdTYBpHx3+xBZ1IuJ1c4QQyZB9ZCZXa7rZb+4lYSYi9rC5sQeLtIAO8Fzhp7BdBZ3r1RseKOlc3I1gboS43sQXuaLfy317FJIEzCbmX+Eok3Mv8JRCTmwxuWncftSOPvt8l2LTSNy0zR3nzJK3KW7ZCVIIiKCSL4SG2Czdpb/AMgqYrpwjbmwWe3RlP8AUFS13x8OGToREXQ5BERAEREAW+hqDS1sM4/ceCe7p9y0IoJXh9GBBAI1B1BWsQRC1o2jLYDTda9vifNR/B2s41hrWOdeSHkO67dB8vgpVZmqZqXqs0No6djmFsLQWANbYbgN3lcrN8ET5BI+Npe21iezctiKCTnFFTBmQQsDb3sO63wWewiz5tm3Nob26t3xK2ohBqbTQtFhE0Du7LfBYmkpzHszCzJ1W09HL8NFvRBRoFHAMtomgtNwRvv+gFnFBHC0iJoaCb2C2IgNLKWFjQ1sbQ0AtA7Da49wXop4mhoEbQGhoAtuA3eS2ohJoFJTgMAhYMno2Fra3+K3oiAwm5l/hKJNzL/CUQGNMc1Ow+xbVUX8JaqjlkgZDC5scjgC69957V59Lqz1EH9X5q+jKbot6KofS6s9RB/V+afS6s9RB/V+aaMbosmKxGbDKljdSYyQO0aqhqY+l1Z93p/J35qDMpJJygdi6QTXTnNp8NiLVtT1BNoeoK9nOjai1bU9QTanqCWKNqLVtD1BNqeoJYo2otW1PUE2h6gliiUwWv8A8Prmvcfqn8mTu6/YruCCAQbg7ivmm0PUFLUfCaspKZkIZFIGCwL73t1b1znG/UdYSrxl2RVD6XVnqIPJ35p9Lqz1EH9X5qmjL7ot6KofS6s9RB/V+afS6s9RT+TvzTRjdFvRVD6XVnqKfyd+afS6s9RB/V+aaMbot6KofS6s9RB/V+afS6s9RB/V+aaMbot6KofS6s9RB/V+afS6s9RB/V+aaMbot6KofS6s9RB/V+afS6s9RB/V+aaMbotkvMv8JRVaDhTVVE8cLoYQ2RwYSL3AJt1oqtNdJTshK/8Ab6j+K74lc66K/wDb6j+K74lc67o4sIiKSAso2GSRjGkAucGi/asVupP2yD+I34qCTsrsEqaKF8rpIJWxuDXiJ5JYTuuLLKHAaqeljnikgcZGFzIs9nut1Cym8eY4UOIGWNkDC9jo3scLzH/UEoSwUGH5I2urW073U5eTa/SLdyps6L6qytYdQTYlUmCDKHhpcc2gsP8AteU9FJUQ1MjHNHF253tJNyOmyl8DcykoamsqpjA58zGB5YSbg5iLDr3IIuK8LsjANlUO1BGjmvFyO66m/SKRHjCJuNxU75oGSSxiQZ3kAX3A6b+xeVOEz09bHSB8M00mgbE69j233LOaV83CMvebnjIHcA6w9wXc2aOn4ZySSkNYHuFz0XalsUiOrsJmooRMZIZo82RzonXyu6ism4LUulo2B0f+bbmjNzYaXsdN67Zqd+H4BWRVNs88zTG0OBNgQc3uUnRVUTZcPgmIDBTNlY6+jXAEEeR9yjZk6op7mlri07wbaKRp8EqainZI18LXytLo4nPs94HSAuGVrts/knVx6O1WKgZxqmpaavZTT0+zdlma/K+GwvY+5S3RVKyCjopJKCarDmiOFwa4Em+vUlbRSUUsccha5z2B4yknQ7uhSeGTNpcDr3PijmtIz6uUaHXqXTUwit4SUIsAwQse624AXNvdZNia8IXEsOmwydsNQWlzm5gWkkfrRbpMFqY6oQOdHmMJmDrnKWj2b138IHxYhh0dZTTbYRSuY45C0gONwNercpR07Zayop5PThp88Z7HMs4eYBUbOidVZVGUUj8PfWhzNmx4YRc3uf8AtbqHCpK6CSZs9PFHG4NcZnlvvsu7DaSat4NVENOzPIagG1wOgda24DHK/B6xkVPFUP2zfq5LZTuUtkJEQ2gkfDVSxvjeKY2cGkkkXtcaahYV1HJQVGwlcwvDQSGG+W/Qe1SWAOfHwiMTmNYJC9kkY3AWJt5hRdXO+pq5ppPSe8kqfbIdUaURFYqF6vEQHRQft9P/ABW/EIlB+30/8VvxCLlPp1gK/wDb6j+K74lc6ubqOmc4udTwlxNySwXK84jS/dofwwrKRXUpqK5cRpfu0P4YTiNL92h/DCbEalNRXLiNL92h/DCcRpfu0P4YTYalNRXLiNL92h/DCcRpfu0P4YTYnUpqK5cRpfu0P4YTiNL92h/DCbDUpq9BIN1ceI0v3aH8MJxGl+7Q/hhNiNSotme2wuLDsQTvF9d5v7VbuI0v3aH8MJxGl+7Q/hhLRNMqO2kH7y8Erxaztyt/EaX7tD+GE4jS/dofwwliiomaRwsXXWLnuebuNyrhxGl+7Q/hhOI0v3aH8MJYopqK5cRpfu0P4YTiNL92h/DCbDUpqK5cRpfu0P4YTiNL92h/DCbDUpqK5cRpfu0P4YTiNL92h/DCnYjUpqK5cRpfu0P4YTiNL92h/DCjYalNRXLiNL92h/DCcRpfu0P4YTYalVoP2+n/AIrfiEVrbR0zXBzaeEOBuCGC4RUm7OkVR//Z%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55575" y="172893"/>
            <a:ext cx="8455025" cy="4524315"/>
          </a:xfrm>
          <a:prstGeom prst="rect">
            <a:avLst/>
          </a:prstGeom>
          <a:noFill/>
        </p:spPr>
        <p:txBody>
          <a:bodyPr wrap="square" rtlCol="0">
            <a:spAutoFit/>
          </a:bodyPr>
          <a:lstStyle/>
          <a:p>
            <a:r>
              <a:rPr lang="en-US" dirty="0" smtClean="0"/>
              <a:t>What nonviolent movements and nonviolent actions have you participated in?  Where do we see the hope and power of active nonviolence working in the world today?</a:t>
            </a:r>
          </a:p>
          <a:p>
            <a:endParaRPr lang="en-US" dirty="0"/>
          </a:p>
          <a:p>
            <a:r>
              <a:rPr lang="en-US" dirty="0" smtClean="0"/>
              <a:t>What global grassroots movement of nonviolence are you part of or do you wish to join</a:t>
            </a:r>
            <a:r>
              <a:rPr lang="en-US" dirty="0" smtClean="0"/>
              <a:t>?</a:t>
            </a:r>
          </a:p>
          <a:p>
            <a:endParaRPr lang="en-US" dirty="0"/>
          </a:p>
          <a:p>
            <a:r>
              <a:rPr lang="en-US" dirty="0"/>
              <a:t>Washington/State Capitol  </a:t>
            </a:r>
          </a:p>
          <a:p>
            <a:r>
              <a:rPr lang="en-US" dirty="0"/>
              <a:t>Taking to the young folks</a:t>
            </a:r>
          </a:p>
          <a:p>
            <a:r>
              <a:rPr lang="en-US" dirty="0"/>
              <a:t>Lutheran World Relief</a:t>
            </a:r>
          </a:p>
          <a:p>
            <a:r>
              <a:rPr lang="en-US" dirty="0"/>
              <a:t>Heifer International</a:t>
            </a:r>
          </a:p>
          <a:p>
            <a:r>
              <a:rPr lang="en-US" dirty="0"/>
              <a:t>Global starts at home</a:t>
            </a:r>
          </a:p>
          <a:p>
            <a:r>
              <a:rPr lang="en-US" dirty="0"/>
              <a:t>Community Dinners</a:t>
            </a:r>
          </a:p>
          <a:p>
            <a:r>
              <a:rPr lang="en-US" dirty="0"/>
              <a:t>Youth involvement with Global issues</a:t>
            </a:r>
          </a:p>
          <a:p>
            <a:r>
              <a:rPr lang="en-US" dirty="0"/>
              <a:t>Ask, then LISTEN</a:t>
            </a:r>
          </a:p>
          <a:p>
            <a:r>
              <a:rPr lang="en-US" dirty="0"/>
              <a:t>Local is Global.</a:t>
            </a:r>
          </a:p>
          <a:p>
            <a:r>
              <a:rPr lang="en-US" dirty="0"/>
              <a:t> </a:t>
            </a:r>
          </a:p>
          <a:p>
            <a:endParaRPr lang="en-US" dirty="0"/>
          </a:p>
        </p:txBody>
      </p:sp>
    </p:spTree>
    <p:extLst>
      <p:ext uri="{BB962C8B-B14F-4D97-AF65-F5344CB8AC3E}">
        <p14:creationId xmlns:p14="http://schemas.microsoft.com/office/powerpoint/2010/main" val="2040521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Matthew 5:9</a:t>
            </a:r>
            <a:endParaRPr lang="en-US" dirty="0"/>
          </a:p>
        </p:txBody>
      </p:sp>
      <p:sp>
        <p:nvSpPr>
          <p:cNvPr id="5" name="TextBox 4"/>
          <p:cNvSpPr txBox="1"/>
          <p:nvPr/>
        </p:nvSpPr>
        <p:spPr>
          <a:xfrm>
            <a:off x="609600" y="533400"/>
            <a:ext cx="7620000" cy="6155531"/>
          </a:xfrm>
          <a:prstGeom prst="rect">
            <a:avLst/>
          </a:prstGeom>
          <a:noFill/>
        </p:spPr>
        <p:txBody>
          <a:bodyPr wrap="square" rtlCol="0">
            <a:spAutoFit/>
          </a:bodyPr>
          <a:lstStyle/>
          <a:p>
            <a:r>
              <a:rPr lang="en-US" sz="1400" b="1" dirty="0"/>
              <a:t>New International Version</a:t>
            </a:r>
          </a:p>
          <a:p>
            <a:r>
              <a:rPr lang="en-US" sz="1400" dirty="0"/>
              <a:t>Blessed are the peacemakers, for they will be called children of God.</a:t>
            </a:r>
          </a:p>
          <a:p>
            <a:endParaRPr lang="en-US" dirty="0"/>
          </a:p>
          <a:p>
            <a:r>
              <a:rPr lang="en-US" sz="1400" b="1" dirty="0"/>
              <a:t>New Living Translation</a:t>
            </a:r>
          </a:p>
          <a:p>
            <a:r>
              <a:rPr lang="en-US" sz="1400" dirty="0"/>
              <a:t>God blesses those who work for peace, for they will be called the children of God.</a:t>
            </a:r>
          </a:p>
          <a:p>
            <a:endParaRPr lang="en-US" sz="1400" dirty="0"/>
          </a:p>
          <a:p>
            <a:r>
              <a:rPr lang="en-US" sz="1400" b="1" dirty="0"/>
              <a:t>English Standard Version</a:t>
            </a:r>
          </a:p>
          <a:p>
            <a:r>
              <a:rPr lang="en-US" sz="1400" dirty="0"/>
              <a:t>“Blessed are the peacemakers, for they shall be called sons of God.</a:t>
            </a:r>
          </a:p>
          <a:p>
            <a:endParaRPr lang="en-US" sz="1400" dirty="0"/>
          </a:p>
          <a:p>
            <a:r>
              <a:rPr lang="en-US" sz="1400" b="1" dirty="0"/>
              <a:t>New American Standard Bible</a:t>
            </a:r>
          </a:p>
          <a:p>
            <a:r>
              <a:rPr lang="en-US" sz="1400" dirty="0"/>
              <a:t>"Blessed are the peacemakers, for they shall be called sons of God.</a:t>
            </a:r>
          </a:p>
          <a:p>
            <a:endParaRPr lang="en-US" sz="1400" dirty="0"/>
          </a:p>
          <a:p>
            <a:r>
              <a:rPr lang="en-US" sz="1400" b="1" dirty="0"/>
              <a:t>King James Bible</a:t>
            </a:r>
          </a:p>
          <a:p>
            <a:r>
              <a:rPr lang="en-US" sz="1400" dirty="0"/>
              <a:t>Blessed are the peacemakers: for they shall be called the children of God.</a:t>
            </a:r>
          </a:p>
          <a:p>
            <a:endParaRPr lang="en-US" sz="1400" dirty="0"/>
          </a:p>
          <a:p>
            <a:r>
              <a:rPr lang="en-US" sz="1400" b="1" dirty="0"/>
              <a:t>Holman Christian Standard Bible</a:t>
            </a:r>
          </a:p>
          <a:p>
            <a:r>
              <a:rPr lang="en-US" sz="1400" dirty="0"/>
              <a:t>The peacemakers are blessed, for they will be called sons of God.</a:t>
            </a:r>
          </a:p>
          <a:p>
            <a:endParaRPr lang="en-US" sz="1400" dirty="0"/>
          </a:p>
          <a:p>
            <a:r>
              <a:rPr lang="en-US" sz="1400" b="1" dirty="0"/>
              <a:t>International Standard Version</a:t>
            </a:r>
          </a:p>
          <a:p>
            <a:r>
              <a:rPr lang="en-US" sz="1400" dirty="0"/>
              <a:t>"How blessed are those who make peace, because it is they who will be called God's children!</a:t>
            </a:r>
          </a:p>
          <a:p>
            <a:endParaRPr lang="en-US" sz="1400" dirty="0"/>
          </a:p>
          <a:p>
            <a:r>
              <a:rPr lang="en-US" sz="1400" b="1" dirty="0"/>
              <a:t>NET Bible</a:t>
            </a:r>
          </a:p>
          <a:p>
            <a:r>
              <a:rPr lang="en-US" sz="1400" dirty="0"/>
              <a:t>"Blessed are the peacemakers, for they will be called the children of God.</a:t>
            </a:r>
          </a:p>
          <a:p>
            <a:endParaRPr lang="en-US" sz="1400" dirty="0"/>
          </a:p>
          <a:p>
            <a:r>
              <a:rPr lang="en-US" sz="1400" b="1" dirty="0"/>
              <a:t>Aramaic Bible in Plain English</a:t>
            </a:r>
          </a:p>
          <a:p>
            <a:r>
              <a:rPr lang="en-US" sz="1400" dirty="0"/>
              <a:t>Blessed are they who make peace, for they will be called the children of God.</a:t>
            </a:r>
          </a:p>
          <a:p>
            <a:endParaRPr lang="en-US" sz="1200" dirty="0"/>
          </a:p>
        </p:txBody>
      </p:sp>
    </p:spTree>
    <p:extLst>
      <p:ext uri="{BB962C8B-B14F-4D97-AF65-F5344CB8AC3E}">
        <p14:creationId xmlns:p14="http://schemas.microsoft.com/office/powerpoint/2010/main" val="825495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838200"/>
            <a:ext cx="7474344" cy="493819"/>
          </a:xfrm>
          <a:prstGeom prst="rect">
            <a:avLst/>
          </a:prstGeom>
        </p:spPr>
      </p:pic>
      <p:sp>
        <p:nvSpPr>
          <p:cNvPr id="9" name="TextBox 8"/>
          <p:cNvSpPr txBox="1"/>
          <p:nvPr/>
        </p:nvSpPr>
        <p:spPr>
          <a:xfrm>
            <a:off x="381000" y="2926140"/>
            <a:ext cx="7924800" cy="1569660"/>
          </a:xfrm>
          <a:prstGeom prst="rect">
            <a:avLst/>
          </a:prstGeom>
          <a:noFill/>
        </p:spPr>
        <p:txBody>
          <a:bodyPr wrap="square" rtlCol="0">
            <a:spAutoFit/>
          </a:bodyPr>
          <a:lstStyle/>
          <a:p>
            <a:r>
              <a:rPr lang="en-US" sz="4800" dirty="0" smtClean="0"/>
              <a:t>BLESSED</a:t>
            </a:r>
          </a:p>
          <a:p>
            <a:endParaRPr lang="en-US" sz="4800" dirty="0"/>
          </a:p>
        </p:txBody>
      </p:sp>
    </p:spTree>
    <p:extLst>
      <p:ext uri="{BB962C8B-B14F-4D97-AF65-F5344CB8AC3E}">
        <p14:creationId xmlns:p14="http://schemas.microsoft.com/office/powerpoint/2010/main" val="1013032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838200"/>
            <a:ext cx="7474344" cy="493819"/>
          </a:xfrm>
          <a:prstGeom prst="rect">
            <a:avLst/>
          </a:prstGeom>
        </p:spPr>
      </p:pic>
      <p:sp>
        <p:nvSpPr>
          <p:cNvPr id="9" name="TextBox 8"/>
          <p:cNvSpPr txBox="1"/>
          <p:nvPr/>
        </p:nvSpPr>
        <p:spPr>
          <a:xfrm>
            <a:off x="381000" y="2926140"/>
            <a:ext cx="7924800" cy="1569660"/>
          </a:xfrm>
          <a:prstGeom prst="rect">
            <a:avLst/>
          </a:prstGeom>
          <a:noFill/>
        </p:spPr>
        <p:txBody>
          <a:bodyPr wrap="square" rtlCol="0">
            <a:spAutoFit/>
          </a:bodyPr>
          <a:lstStyle/>
          <a:p>
            <a:r>
              <a:rPr lang="en-US" sz="4800" dirty="0" smtClean="0"/>
              <a:t>PEACE     +    MAKER</a:t>
            </a:r>
          </a:p>
          <a:p>
            <a:endParaRPr lang="en-US" sz="4800" dirty="0"/>
          </a:p>
        </p:txBody>
      </p:sp>
    </p:spTree>
    <p:extLst>
      <p:ext uri="{BB962C8B-B14F-4D97-AF65-F5344CB8AC3E}">
        <p14:creationId xmlns:p14="http://schemas.microsoft.com/office/powerpoint/2010/main" val="4184957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838200"/>
            <a:ext cx="7474344" cy="493819"/>
          </a:xfrm>
          <a:prstGeom prst="rect">
            <a:avLst/>
          </a:prstGeom>
        </p:spPr>
      </p:pic>
      <p:sp>
        <p:nvSpPr>
          <p:cNvPr id="9" name="TextBox 8"/>
          <p:cNvSpPr txBox="1"/>
          <p:nvPr/>
        </p:nvSpPr>
        <p:spPr>
          <a:xfrm>
            <a:off x="381000" y="2926140"/>
            <a:ext cx="7924800" cy="2308324"/>
          </a:xfrm>
          <a:prstGeom prst="rect">
            <a:avLst/>
          </a:prstGeom>
          <a:noFill/>
        </p:spPr>
        <p:txBody>
          <a:bodyPr wrap="square" rtlCol="0">
            <a:spAutoFit/>
          </a:bodyPr>
          <a:lstStyle/>
          <a:p>
            <a:r>
              <a:rPr lang="en-US" sz="4800" dirty="0" smtClean="0"/>
              <a:t>PEACE     = IRENIC</a:t>
            </a:r>
          </a:p>
          <a:p>
            <a:r>
              <a:rPr lang="en-US" sz="4800" dirty="0"/>
              <a:t>	</a:t>
            </a:r>
            <a:r>
              <a:rPr lang="en-US" sz="4800" dirty="0" smtClean="0"/>
              <a:t>				+ TO MAKE</a:t>
            </a:r>
          </a:p>
          <a:p>
            <a:endParaRPr lang="en-US" sz="4800" dirty="0"/>
          </a:p>
        </p:txBody>
      </p:sp>
    </p:spTree>
    <p:extLst>
      <p:ext uri="{BB962C8B-B14F-4D97-AF65-F5344CB8AC3E}">
        <p14:creationId xmlns:p14="http://schemas.microsoft.com/office/powerpoint/2010/main" val="1462698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838200"/>
            <a:ext cx="7474344" cy="493819"/>
          </a:xfrm>
          <a:prstGeom prst="rect">
            <a:avLst/>
          </a:prstGeom>
        </p:spPr>
      </p:pic>
      <p:sp>
        <p:nvSpPr>
          <p:cNvPr id="9" name="TextBox 8"/>
          <p:cNvSpPr txBox="1"/>
          <p:nvPr/>
        </p:nvSpPr>
        <p:spPr>
          <a:xfrm>
            <a:off x="381000" y="2926140"/>
            <a:ext cx="7924800" cy="1569660"/>
          </a:xfrm>
          <a:prstGeom prst="rect">
            <a:avLst/>
          </a:prstGeom>
          <a:noFill/>
        </p:spPr>
        <p:txBody>
          <a:bodyPr wrap="square" rtlCol="0">
            <a:spAutoFit/>
          </a:bodyPr>
          <a:lstStyle/>
          <a:p>
            <a:r>
              <a:rPr lang="en-US" sz="4800" dirty="0" smtClean="0"/>
              <a:t>PEACE     = IRENIC</a:t>
            </a:r>
          </a:p>
          <a:p>
            <a:r>
              <a:rPr lang="en-US" sz="4800" dirty="0"/>
              <a:t>	</a:t>
            </a:r>
            <a:r>
              <a:rPr lang="en-US" sz="4800" dirty="0" smtClean="0"/>
              <a:t>				+ POEM</a:t>
            </a:r>
            <a:endParaRPr lang="en-US" sz="4800" dirty="0"/>
          </a:p>
        </p:txBody>
      </p:sp>
    </p:spTree>
    <p:extLst>
      <p:ext uri="{BB962C8B-B14F-4D97-AF65-F5344CB8AC3E}">
        <p14:creationId xmlns:p14="http://schemas.microsoft.com/office/powerpoint/2010/main" val="2194850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838200"/>
            <a:ext cx="7474344" cy="493819"/>
          </a:xfrm>
          <a:prstGeom prst="rect">
            <a:avLst/>
          </a:prstGeom>
        </p:spPr>
      </p:pic>
      <p:sp>
        <p:nvSpPr>
          <p:cNvPr id="9" name="TextBox 8"/>
          <p:cNvSpPr txBox="1"/>
          <p:nvPr/>
        </p:nvSpPr>
        <p:spPr>
          <a:xfrm>
            <a:off x="381000" y="2926140"/>
            <a:ext cx="7924800" cy="1569660"/>
          </a:xfrm>
          <a:prstGeom prst="rect">
            <a:avLst/>
          </a:prstGeom>
          <a:noFill/>
        </p:spPr>
        <p:txBody>
          <a:bodyPr wrap="square" rtlCol="0">
            <a:spAutoFit/>
          </a:bodyPr>
          <a:lstStyle/>
          <a:p>
            <a:r>
              <a:rPr lang="en-US" sz="4800" dirty="0" smtClean="0"/>
              <a:t>Have you ever tried to write a poem?</a:t>
            </a:r>
            <a:endParaRPr lang="en-US" sz="4800" dirty="0"/>
          </a:p>
        </p:txBody>
      </p:sp>
    </p:spTree>
    <p:extLst>
      <p:ext uri="{BB962C8B-B14F-4D97-AF65-F5344CB8AC3E}">
        <p14:creationId xmlns:p14="http://schemas.microsoft.com/office/powerpoint/2010/main" val="172812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are the peacemakers?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02300"/>
            <a:ext cx="38528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19400" y="587514"/>
            <a:ext cx="5883342" cy="707886"/>
          </a:xfrm>
          <a:prstGeom prst="rect">
            <a:avLst/>
          </a:prstGeom>
        </p:spPr>
        <p:txBody>
          <a:bodyPr wrap="none">
            <a:spAutoFit/>
          </a:bodyPr>
          <a:lstStyle/>
          <a:p>
            <a:pPr lvl="0"/>
            <a:r>
              <a:rPr lang="en-US" sz="4000" dirty="0" smtClean="0">
                <a:solidFill>
                  <a:prstClr val="black"/>
                </a:solidFill>
                <a:latin typeface="Berlin Sans FB" pitchFamily="34" charset="0"/>
              </a:rPr>
              <a:t>Champions of Social Justice</a:t>
            </a:r>
            <a:endParaRPr lang="en-US" sz="4000" dirty="0">
              <a:solidFill>
                <a:prstClr val="black"/>
              </a:solidFill>
              <a:latin typeface="Berlin Sans FB" pitchFamily="34" charset="0"/>
            </a:endParaRPr>
          </a:p>
        </p:txBody>
      </p:sp>
      <p:pic>
        <p:nvPicPr>
          <p:cNvPr id="1026" name="Picture 2" descr="http://ts2.mm.bing.net/th?id=I.5065605381030293&amp;pid=1.7&amp;w=118&amp;h=145&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41" y="76201"/>
            <a:ext cx="1698380" cy="20869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2234625"/>
            <a:ext cx="2743200" cy="584775"/>
          </a:xfrm>
          <a:prstGeom prst="rect">
            <a:avLst/>
          </a:prstGeom>
          <a:noFill/>
        </p:spPr>
        <p:txBody>
          <a:bodyPr wrap="square" rtlCol="0">
            <a:spAutoFit/>
          </a:bodyPr>
          <a:lstStyle/>
          <a:p>
            <a:r>
              <a:rPr lang="en-US" sz="1600" dirty="0" smtClean="0"/>
              <a:t>Fannie Lou Hamer</a:t>
            </a:r>
          </a:p>
          <a:p>
            <a:endParaRPr lang="en-US" sz="1600" dirty="0"/>
          </a:p>
        </p:txBody>
      </p:sp>
      <p:sp>
        <p:nvSpPr>
          <p:cNvPr id="9" name="TextBox 8"/>
          <p:cNvSpPr txBox="1"/>
          <p:nvPr/>
        </p:nvSpPr>
        <p:spPr>
          <a:xfrm>
            <a:off x="5943600" y="3306336"/>
            <a:ext cx="1676400" cy="584775"/>
          </a:xfrm>
          <a:prstGeom prst="rect">
            <a:avLst/>
          </a:prstGeom>
          <a:noFill/>
        </p:spPr>
        <p:txBody>
          <a:bodyPr wrap="square" rtlCol="0">
            <a:spAutoFit/>
          </a:bodyPr>
          <a:lstStyle/>
          <a:p>
            <a:r>
              <a:rPr lang="en-US" sz="1600" dirty="0" smtClean="0"/>
              <a:t>Vida Dutton Scudder </a:t>
            </a:r>
            <a:endParaRPr lang="en-US" sz="1600" dirty="0"/>
          </a:p>
        </p:txBody>
      </p:sp>
      <p:pic>
        <p:nvPicPr>
          <p:cNvPr id="5" name="Picture 4" descr="https://upload.wikimedia.org/wikipedia/commons/thumb/e/e1/Vida_Dutton_Scudder_001.jpg/230px-Vida_Dutton_Scudder_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8855" y="2163193"/>
            <a:ext cx="1600200" cy="17393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milyGreeneBal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4774" y="2209489"/>
            <a:ext cx="1215226" cy="17178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915253" y="2937004"/>
            <a:ext cx="1342547" cy="584775"/>
          </a:xfrm>
          <a:prstGeom prst="rect">
            <a:avLst/>
          </a:prstGeom>
          <a:noFill/>
        </p:spPr>
        <p:txBody>
          <a:bodyPr wrap="none" rtlCol="0">
            <a:spAutoFit/>
          </a:bodyPr>
          <a:lstStyle/>
          <a:p>
            <a:r>
              <a:rPr lang="en-US" sz="1600" dirty="0" smtClean="0"/>
              <a:t>Emily Greene </a:t>
            </a:r>
          </a:p>
          <a:p>
            <a:r>
              <a:rPr lang="en-US" sz="1600" dirty="0" smtClean="0"/>
              <a:t>Balch</a:t>
            </a:r>
            <a:endParaRPr lang="en-US" sz="1600" dirty="0"/>
          </a:p>
        </p:txBody>
      </p:sp>
    </p:spTree>
    <p:extLst>
      <p:ext uri="{BB962C8B-B14F-4D97-AF65-F5344CB8AC3E}">
        <p14:creationId xmlns:p14="http://schemas.microsoft.com/office/powerpoint/2010/main" val="428260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3000"/>
                                        <p:tgtEl>
                                          <p:spTgt spid="1026"/>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Template>
  <TotalTime>0</TotalTime>
  <Words>1344</Words>
  <Application>Microsoft Office PowerPoint</Application>
  <PresentationFormat>On-screen Show (4:3)</PresentationFormat>
  <Paragraphs>264</Paragraphs>
  <Slides>25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Berlin Sans FB</vt:lpstr>
      <vt:lpstr>Calibri</vt:lpstr>
      <vt:lpstr>Pitchbook</vt:lpstr>
      <vt:lpstr>Celebrating women and children peacemakers</vt:lpstr>
      <vt:lpstr>Blessed are the Peacemakers … </vt:lpstr>
      <vt:lpstr>Matthew 5:9</vt:lpstr>
      <vt:lpstr>PowerPoint Presentation</vt:lpstr>
      <vt:lpstr>PowerPoint Presentation</vt:lpstr>
      <vt:lpstr>PowerPoint Presentation</vt:lpstr>
      <vt:lpstr>PowerPoint Presentation</vt:lpstr>
      <vt:lpstr>PowerPoint Presentation</vt:lpstr>
      <vt:lpstr>Who are the peacemakers?</vt:lpstr>
      <vt:lpstr>Who are the peacemakers?</vt:lpstr>
      <vt:lpstr>Who are the peacemakers?</vt:lpstr>
      <vt:lpstr>Who are the peacemakers?</vt:lpstr>
      <vt:lpstr>Who are the peacemakers?</vt:lpstr>
      <vt:lpstr>Who are the peacemakers?</vt:lpstr>
      <vt:lpstr>Who are the peacemakers?</vt:lpstr>
      <vt:lpstr>What did we learn about peacemakers?</vt:lpstr>
      <vt:lpstr>Practicing Peacemaking …</vt:lpstr>
      <vt:lpstr>Practicing Peacemaking …</vt:lpstr>
      <vt:lpstr>Practicing Peacemaking …</vt:lpstr>
      <vt:lpstr>Practicing Peacemaking …</vt:lpstr>
      <vt:lpstr>Practicing Peacemaking …</vt:lpstr>
      <vt:lpstr>Practicing Peacemaking …</vt:lpstr>
      <vt:lpstr>Practicing Peacemaking …</vt:lpstr>
      <vt:lpstr>Practicing Peacemaking …</vt:lpstr>
      <vt:lpstr>Practicing Peacemaking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2014-04-03T21:09:45Z</dcterms:created>
  <dcterms:modified xsi:type="dcterms:W3CDTF">2014-04-07T13:54:09Z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